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  <p:sldMasterId id="2147483868" r:id="rId6"/>
  </p:sldMasterIdLst>
  <p:notesMasterIdLst>
    <p:notesMasterId r:id="rId45"/>
  </p:notesMasterIdLst>
  <p:handoutMasterIdLst>
    <p:handoutMasterId r:id="rId46"/>
  </p:handoutMasterIdLst>
  <p:sldIdLst>
    <p:sldId id="433" r:id="rId7"/>
    <p:sldId id="386" r:id="rId8"/>
    <p:sldId id="395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4" r:id="rId21"/>
    <p:sldId id="455" r:id="rId22"/>
    <p:sldId id="456" r:id="rId23"/>
    <p:sldId id="457" r:id="rId24"/>
    <p:sldId id="458" r:id="rId25"/>
    <p:sldId id="460" r:id="rId26"/>
    <p:sldId id="461" r:id="rId27"/>
    <p:sldId id="462" r:id="rId28"/>
    <p:sldId id="463" r:id="rId29"/>
    <p:sldId id="464" r:id="rId30"/>
    <p:sldId id="465" r:id="rId31"/>
    <p:sldId id="424" r:id="rId32"/>
    <p:sldId id="468" r:id="rId33"/>
    <p:sldId id="469" r:id="rId34"/>
    <p:sldId id="470" r:id="rId35"/>
    <p:sldId id="471" r:id="rId36"/>
    <p:sldId id="473" r:id="rId37"/>
    <p:sldId id="474" r:id="rId38"/>
    <p:sldId id="475" r:id="rId39"/>
    <p:sldId id="476" r:id="rId40"/>
    <p:sldId id="441" r:id="rId41"/>
    <p:sldId id="477" r:id="rId42"/>
    <p:sldId id="478" r:id="rId43"/>
    <p:sldId id="434" r:id="rId44"/>
  </p:sldIdLst>
  <p:sldSz cx="10801350" cy="6858000"/>
  <p:notesSz cx="6810375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875062-16D2-4924-8561-AFB56C5E40A5}">
          <p14:sldIdLst>
            <p14:sldId id="433"/>
            <p14:sldId id="386"/>
            <p14:sldId id="395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4"/>
            <p14:sldId id="455"/>
            <p14:sldId id="456"/>
            <p14:sldId id="457"/>
            <p14:sldId id="458"/>
            <p14:sldId id="460"/>
            <p14:sldId id="461"/>
            <p14:sldId id="462"/>
            <p14:sldId id="463"/>
            <p14:sldId id="464"/>
            <p14:sldId id="465"/>
          </p14:sldIdLst>
        </p14:section>
        <p14:section name="Раздел без заголовка" id="{08A1173A-8EB6-45EF-90B3-2C4612B77199}">
          <p14:sldIdLst>
            <p14:sldId id="424"/>
            <p14:sldId id="468"/>
            <p14:sldId id="469"/>
            <p14:sldId id="470"/>
            <p14:sldId id="471"/>
            <p14:sldId id="473"/>
            <p14:sldId id="474"/>
            <p14:sldId id="475"/>
            <p14:sldId id="476"/>
            <p14:sldId id="441"/>
            <p14:sldId id="477"/>
            <p14:sldId id="478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0" userDrawn="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043">
          <p15:clr>
            <a:srgbClr val="A4A3A4"/>
          </p15:clr>
        </p15:guide>
        <p15:guide id="5" pos="6124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orient="horz" pos="1162">
          <p15:clr>
            <a:srgbClr val="A4A3A4"/>
          </p15:clr>
        </p15:guide>
        <p15:guide id="8" pos="1179">
          <p15:clr>
            <a:srgbClr val="A4A3A4"/>
          </p15:clr>
        </p15:guide>
        <p15:guide id="9" pos="57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анченко Александр Юрьевич" initials="САЮ" lastIdx="6" clrIdx="0"/>
  <p:cmAuthor id="1" name="Екатерина" initials="Е" lastIdx="0" clrIdx="1"/>
  <p:cmAuthor id="2" name="shayuk-ei@mail.ru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00C"/>
    <a:srgbClr val="FFF3E7"/>
    <a:srgbClr val="CE9B68"/>
    <a:srgbClr val="E65339"/>
    <a:srgbClr val="EDD8C2"/>
    <a:srgbClr val="FDEFE9"/>
    <a:srgbClr val="FCDDCF"/>
    <a:srgbClr val="FFF1E2"/>
    <a:srgbClr val="52210E"/>
    <a:srgbClr val="EE5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434" autoAdjust="0"/>
  </p:normalViewPr>
  <p:slideViewPr>
    <p:cSldViewPr>
      <p:cViewPr varScale="1">
        <p:scale>
          <a:sx n="92" d="100"/>
          <a:sy n="92" d="100"/>
        </p:scale>
        <p:origin x="564" y="90"/>
      </p:cViewPr>
      <p:guideLst>
        <p:guide orient="horz" pos="2160"/>
        <p:guide pos="3810"/>
        <p:guide orient="horz" pos="709"/>
        <p:guide pos="1043"/>
        <p:guide pos="6124"/>
        <p:guide orient="horz" pos="1616"/>
        <p:guide orient="horz" pos="1162"/>
        <p:guide pos="1179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215317832567787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A2-4112-AD95-95BAD15B3289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A2-4112-AD95-95BAD15B3289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A2-4112-AD95-95BAD15B32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4E-4F86-B47B-08CEAADA6CDD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4E-4F86-B47B-08CEAADA6CDD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4E-4F86-B47B-08CEAADA6CD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4E-4F86-B47B-08CEAADA6CDD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4E-4F86-B47B-08CEAADA6CDD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4E-4F86-B47B-08CEAADA6CD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5B-49A3-9C07-4162600CA16E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5B-49A3-9C07-4162600CA16E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5B-49A3-9C07-4162600CA16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4E-4F86-B47B-08CEAADA6CDD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4E-4F86-B47B-08CEAADA6CDD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4E-4F86-B47B-08CEAADA6CD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5B-49A3-9C07-4162600CA16E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5B-49A3-9C07-4162600CA16E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5B-49A3-9C07-4162600CA16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4E-4F86-B47B-08CEAADA6CDD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4E-4F86-B47B-08CEAADA6CDD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4E-4F86-B47B-08CEAADA6CD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00742205401181E-2"/>
          <c:y val="0.20187937748856535"/>
          <c:w val="0.96119929453262787"/>
          <c:h val="0.78784672749239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E9B6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5B-49A3-9C07-4162600CA16E}"/>
              </c:ext>
            </c:extLst>
          </c:dPt>
          <c:dPt>
            <c:idx val="1"/>
            <c:bubble3D val="0"/>
            <c:spPr>
              <a:solidFill>
                <a:srgbClr val="E653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5B-49A3-9C07-4162600CA16E}"/>
              </c:ext>
            </c:extLst>
          </c:dP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5B-49A3-9C07-4162600CA16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271" cy="498902"/>
          </a:xfrm>
          <a:prstGeom prst="rect">
            <a:avLst/>
          </a:prstGeom>
        </p:spPr>
        <p:txBody>
          <a:bodyPr vert="horz" lIns="92829" tIns="46416" rIns="92829" bIns="464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481" y="1"/>
            <a:ext cx="2951271" cy="498902"/>
          </a:xfrm>
          <a:prstGeom prst="rect">
            <a:avLst/>
          </a:prstGeom>
        </p:spPr>
        <p:txBody>
          <a:bodyPr vert="horz" lIns="92829" tIns="46416" rIns="92829" bIns="46416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16"/>
            <a:ext cx="2951271" cy="498901"/>
          </a:xfrm>
          <a:prstGeom prst="rect">
            <a:avLst/>
          </a:prstGeom>
        </p:spPr>
        <p:txBody>
          <a:bodyPr vert="horz" lIns="92829" tIns="46416" rIns="92829" bIns="464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481" y="9443616"/>
            <a:ext cx="2951271" cy="498901"/>
          </a:xfrm>
          <a:prstGeom prst="rect">
            <a:avLst/>
          </a:prstGeom>
        </p:spPr>
        <p:txBody>
          <a:bodyPr vert="horz" lIns="92829" tIns="46416" rIns="92829" bIns="46416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271" cy="497287"/>
          </a:xfrm>
          <a:prstGeom prst="rect">
            <a:avLst/>
          </a:prstGeom>
        </p:spPr>
        <p:txBody>
          <a:bodyPr vert="horz" lIns="92829" tIns="46416" rIns="92829" bIns="464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481" y="1"/>
            <a:ext cx="2951271" cy="497287"/>
          </a:xfrm>
          <a:prstGeom prst="rect">
            <a:avLst/>
          </a:prstGeom>
        </p:spPr>
        <p:txBody>
          <a:bodyPr vert="horz" lIns="92829" tIns="46416" rIns="92829" bIns="464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24.05.2022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1488" y="747713"/>
            <a:ext cx="58674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6" rIns="92829" bIns="4641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92" y="4722615"/>
            <a:ext cx="5446999" cy="4473969"/>
          </a:xfrm>
          <a:prstGeom prst="rect">
            <a:avLst/>
          </a:prstGeom>
        </p:spPr>
        <p:txBody>
          <a:bodyPr vert="horz" lIns="92829" tIns="46416" rIns="92829" bIns="4641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13"/>
            <a:ext cx="2951271" cy="497287"/>
          </a:xfrm>
          <a:prstGeom prst="rect">
            <a:avLst/>
          </a:prstGeom>
        </p:spPr>
        <p:txBody>
          <a:bodyPr vert="horz" lIns="92829" tIns="46416" rIns="92829" bIns="464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481" y="9443613"/>
            <a:ext cx="2951271" cy="497287"/>
          </a:xfrm>
          <a:prstGeom prst="rect">
            <a:avLst/>
          </a:prstGeom>
        </p:spPr>
        <p:txBody>
          <a:bodyPr vert="horz" lIns="92829" tIns="46416" rIns="92829" bIns="464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825" y="1911350"/>
            <a:ext cx="3047256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28179" y="2996952"/>
            <a:ext cx="8591005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828179" y="6309320"/>
            <a:ext cx="382735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37350" y="1340774"/>
            <a:ext cx="96220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 dirty="0"/>
              <a:t>Вставка диаграммы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19 апреля 2017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82419" y="5014042"/>
            <a:ext cx="29646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r>
              <a:rPr lang="ru-RU" dirty="0"/>
              <a:t>19 апреля 2017 г.</a:t>
            </a:r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851" y="486513"/>
            <a:ext cx="1317674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75133" y="2284379"/>
            <a:ext cx="6354625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797937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32" y="672288"/>
            <a:ext cx="4547401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2284374"/>
            <a:ext cx="6354625" cy="2387746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797937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1483901"/>
            <a:ext cx="6354625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4" y="399244"/>
            <a:ext cx="553422" cy="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19 апреля 2017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2512816"/>
            <a:ext cx="7543327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1478782"/>
            <a:ext cx="7543327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2512817"/>
            <a:ext cx="350187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2512817"/>
            <a:ext cx="349152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60047" y="457200"/>
            <a:ext cx="10261283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60047" y="1554163"/>
            <a:ext cx="1026128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19 апреля 2017 г.</a:t>
            </a: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32" y="76201"/>
            <a:ext cx="342042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6113"/>
            <a:ext cx="350187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178951" y="1426109"/>
            <a:ext cx="3500544" cy="4626016"/>
          </a:xfrm>
        </p:spPr>
        <p:txBody>
          <a:bodyPr/>
          <a:lstStyle/>
          <a:p>
            <a:r>
              <a:rPr lang="ru-RU" dirty="0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178952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29211" y="1426109"/>
            <a:ext cx="3500544" cy="4626016"/>
          </a:xfrm>
        </p:spPr>
        <p:txBody>
          <a:bodyPr/>
          <a:lstStyle/>
          <a:p>
            <a:r>
              <a:rPr lang="ru-RU" dirty="0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9261" y="1478783"/>
            <a:ext cx="4582091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2175"/>
            <a:ext cx="3501878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484962" y="2286001"/>
            <a:ext cx="3845780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55" y="2512812"/>
            <a:ext cx="3501855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0726" y="2560673"/>
            <a:ext cx="4570627" cy="3491560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178953" y="1468710"/>
            <a:ext cx="7550804" cy="4583416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09" y="1896443"/>
            <a:ext cx="6137102" cy="13085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018" y="3459382"/>
            <a:ext cx="5054084" cy="15601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5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1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7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40" y="3922895"/>
            <a:ext cx="6137102" cy="1212480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40" y="2587472"/>
            <a:ext cx="6137102" cy="1335423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77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1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2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10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77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5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2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204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9" y="4853421"/>
            <a:ext cx="9991249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9" y="3886200"/>
            <a:ext cx="9991249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19 апреля 2017 г.</a:t>
            </a: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90463" y="76201"/>
            <a:ext cx="396049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006" y="1424452"/>
            <a:ext cx="3188886" cy="402888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0228" y="1424452"/>
            <a:ext cx="3188886" cy="402888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57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06" y="1366513"/>
            <a:ext cx="3190140" cy="5694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556" indent="0">
              <a:buNone/>
              <a:defRPr sz="1700" b="1"/>
            </a:lvl2pPr>
            <a:lvl3pPr marL="755112" indent="0">
              <a:buNone/>
              <a:defRPr sz="1500" b="1"/>
            </a:lvl3pPr>
            <a:lvl4pPr marL="1132667" indent="0">
              <a:buNone/>
              <a:defRPr sz="1300" b="1"/>
            </a:lvl4pPr>
            <a:lvl5pPr marL="1510223" indent="0">
              <a:buNone/>
              <a:defRPr sz="1300" b="1"/>
            </a:lvl5pPr>
            <a:lvl6pPr marL="1887779" indent="0">
              <a:buNone/>
              <a:defRPr sz="1300" b="1"/>
            </a:lvl6pPr>
            <a:lvl7pPr marL="2265335" indent="0">
              <a:buNone/>
              <a:defRPr sz="1300" b="1"/>
            </a:lvl7pPr>
            <a:lvl8pPr marL="2642890" indent="0">
              <a:buNone/>
              <a:defRPr sz="1300" b="1"/>
            </a:lvl8pPr>
            <a:lvl9pPr marL="30204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006" y="1936011"/>
            <a:ext cx="3190140" cy="351732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7721" y="1366513"/>
            <a:ext cx="3191393" cy="5694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556" indent="0">
              <a:buNone/>
              <a:defRPr sz="1700" b="1"/>
            </a:lvl2pPr>
            <a:lvl3pPr marL="755112" indent="0">
              <a:buNone/>
              <a:defRPr sz="1500" b="1"/>
            </a:lvl3pPr>
            <a:lvl4pPr marL="1132667" indent="0">
              <a:buNone/>
              <a:defRPr sz="1300" b="1"/>
            </a:lvl4pPr>
            <a:lvl5pPr marL="1510223" indent="0">
              <a:buNone/>
              <a:defRPr sz="1300" b="1"/>
            </a:lvl5pPr>
            <a:lvl6pPr marL="1887779" indent="0">
              <a:buNone/>
              <a:defRPr sz="1300" b="1"/>
            </a:lvl6pPr>
            <a:lvl7pPr marL="2265335" indent="0">
              <a:buNone/>
              <a:defRPr sz="1300" b="1"/>
            </a:lvl7pPr>
            <a:lvl8pPr marL="2642890" indent="0">
              <a:buNone/>
              <a:defRPr sz="1300" b="1"/>
            </a:lvl8pPr>
            <a:lvl9pPr marL="30204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7721" y="1936011"/>
            <a:ext cx="3191393" cy="351732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93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68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7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6" y="243061"/>
            <a:ext cx="2375370" cy="103442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866" y="243062"/>
            <a:ext cx="4036248" cy="521027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006" y="1277485"/>
            <a:ext cx="2375370" cy="4175848"/>
          </a:xfrm>
        </p:spPr>
        <p:txBody>
          <a:bodyPr/>
          <a:lstStyle>
            <a:lvl1pPr marL="0" indent="0">
              <a:buNone/>
              <a:defRPr sz="1200"/>
            </a:lvl1pPr>
            <a:lvl2pPr marL="377556" indent="0">
              <a:buNone/>
              <a:defRPr sz="1000"/>
            </a:lvl2pPr>
            <a:lvl3pPr marL="755112" indent="0">
              <a:buNone/>
              <a:defRPr sz="800"/>
            </a:lvl3pPr>
            <a:lvl4pPr marL="1132667" indent="0">
              <a:buNone/>
              <a:defRPr sz="700"/>
            </a:lvl4pPr>
            <a:lvl5pPr marL="1510223" indent="0">
              <a:buNone/>
              <a:defRPr sz="700"/>
            </a:lvl5pPr>
            <a:lvl6pPr marL="1887779" indent="0">
              <a:buNone/>
              <a:defRPr sz="700"/>
            </a:lvl6pPr>
            <a:lvl7pPr marL="2265335" indent="0">
              <a:buNone/>
              <a:defRPr sz="700"/>
            </a:lvl7pPr>
            <a:lvl8pPr marL="2642890" indent="0">
              <a:buNone/>
              <a:defRPr sz="700"/>
            </a:lvl8pPr>
            <a:lvl9pPr marL="30204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1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94" y="4273355"/>
            <a:ext cx="4332072" cy="50449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5194" y="545474"/>
            <a:ext cx="4332072" cy="3662876"/>
          </a:xfrm>
        </p:spPr>
        <p:txBody>
          <a:bodyPr/>
          <a:lstStyle>
            <a:lvl1pPr marL="0" indent="0">
              <a:buNone/>
              <a:defRPr sz="2600"/>
            </a:lvl1pPr>
            <a:lvl2pPr marL="377556" indent="0">
              <a:buNone/>
              <a:defRPr sz="2300"/>
            </a:lvl2pPr>
            <a:lvl3pPr marL="755112" indent="0">
              <a:buNone/>
              <a:defRPr sz="2000"/>
            </a:lvl3pPr>
            <a:lvl4pPr marL="1132667" indent="0">
              <a:buNone/>
              <a:defRPr sz="1700"/>
            </a:lvl4pPr>
            <a:lvl5pPr marL="1510223" indent="0">
              <a:buNone/>
              <a:defRPr sz="1700"/>
            </a:lvl5pPr>
            <a:lvl6pPr marL="1887779" indent="0">
              <a:buNone/>
              <a:defRPr sz="1700"/>
            </a:lvl6pPr>
            <a:lvl7pPr marL="2265335" indent="0">
              <a:buNone/>
              <a:defRPr sz="1700"/>
            </a:lvl7pPr>
            <a:lvl8pPr marL="2642890" indent="0">
              <a:buNone/>
              <a:defRPr sz="1700"/>
            </a:lvl8pPr>
            <a:lvl9pPr marL="3020446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5194" y="4777848"/>
            <a:ext cx="4332072" cy="716465"/>
          </a:xfrm>
        </p:spPr>
        <p:txBody>
          <a:bodyPr/>
          <a:lstStyle>
            <a:lvl1pPr marL="0" indent="0">
              <a:buNone/>
              <a:defRPr sz="1200"/>
            </a:lvl1pPr>
            <a:lvl2pPr marL="377556" indent="0">
              <a:buNone/>
              <a:defRPr sz="1000"/>
            </a:lvl2pPr>
            <a:lvl3pPr marL="755112" indent="0">
              <a:buNone/>
              <a:defRPr sz="800"/>
            </a:lvl3pPr>
            <a:lvl4pPr marL="1132667" indent="0">
              <a:buNone/>
              <a:defRPr sz="700"/>
            </a:lvl4pPr>
            <a:lvl5pPr marL="1510223" indent="0">
              <a:buNone/>
              <a:defRPr sz="700"/>
            </a:lvl5pPr>
            <a:lvl6pPr marL="1887779" indent="0">
              <a:buNone/>
              <a:defRPr sz="700"/>
            </a:lvl6pPr>
            <a:lvl7pPr marL="2265335" indent="0">
              <a:buNone/>
              <a:defRPr sz="700"/>
            </a:lvl7pPr>
            <a:lvl8pPr marL="2642890" indent="0">
              <a:buNone/>
              <a:defRPr sz="700"/>
            </a:lvl8pPr>
            <a:lvl9pPr marL="30204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31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99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587" y="244475"/>
            <a:ext cx="1624527" cy="52088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006" y="244475"/>
            <a:ext cx="4753246" cy="52088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4" y="3029145"/>
            <a:ext cx="8301746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19 апреля 2017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4508151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315617" y="1340768"/>
            <a:ext cx="493344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466937" y="6308735"/>
            <a:ext cx="2619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37582" y="1268413"/>
            <a:ext cx="9867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1080135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5133" y="2284374"/>
            <a:ext cx="6354625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75128" y="5014042"/>
            <a:ext cx="29646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19 апреля 2017 г.</a:t>
            </a:r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6" r:id="rId4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88" y="1492965"/>
            <a:ext cx="7561640" cy="731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924" y="2508245"/>
            <a:ext cx="7566798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9575" y="6143578"/>
            <a:ext cx="1674834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19 апреля 2017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2795" y="49900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" y="423090"/>
            <a:ext cx="254008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5" y="348678"/>
            <a:ext cx="1257347" cy="709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0772" y="423090"/>
            <a:ext cx="180586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2923" y="938555"/>
            <a:ext cx="7566798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006" y="244475"/>
            <a:ext cx="6498108" cy="1017465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06" y="1424452"/>
            <a:ext cx="6498108" cy="4028881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006" y="5658239"/>
            <a:ext cx="1684695" cy="325024"/>
          </a:xfrm>
          <a:prstGeom prst="rect">
            <a:avLst/>
          </a:prstGeom>
        </p:spPr>
        <p:txBody>
          <a:bodyPr vert="horz" lIns="75511" tIns="37756" rIns="75511" bIns="3775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5112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55112" fontAlgn="auto">
                <a:spcBef>
                  <a:spcPts val="0"/>
                </a:spcBef>
                <a:spcAft>
                  <a:spcPts val="0"/>
                </a:spcAft>
              </a:pPr>
              <a:t>5/24/2022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6874" y="5658239"/>
            <a:ext cx="2286371" cy="325024"/>
          </a:xfrm>
          <a:prstGeom prst="rect">
            <a:avLst/>
          </a:prstGeom>
        </p:spPr>
        <p:txBody>
          <a:bodyPr vert="horz" lIns="75511" tIns="37756" rIns="75511" bIns="3775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511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74419" y="5658239"/>
            <a:ext cx="1684695" cy="325024"/>
          </a:xfrm>
          <a:prstGeom prst="rect">
            <a:avLst/>
          </a:prstGeom>
        </p:spPr>
        <p:txBody>
          <a:bodyPr vert="horz" lIns="75511" tIns="37756" rIns="75511" bIns="3775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5112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551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75511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167" indent="-283167" algn="l" defTabSz="75511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28" indent="-235972" algn="l" defTabSz="7551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43889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1445" indent="-188778" algn="l" defTabSz="75511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001" indent="-188778" algn="l" defTabSz="75511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76557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112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31668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224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556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112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2667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223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779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335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2890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446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chart" Target="../charts/char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chart" Target="../charts/chart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chart" Target="../charts/char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chart" Target="../charts/char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chart" Target="../charts/char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gif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9365D2-8DBD-4296-9956-E4816849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2" b="30"/>
          <a:stretch/>
        </p:blipFill>
        <p:spPr>
          <a:xfrm>
            <a:off x="5527877" y="-1"/>
            <a:ext cx="5273474" cy="68762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3612" y="2433250"/>
            <a:ext cx="8272485" cy="1991499"/>
          </a:xfrm>
          <a:custGeom>
            <a:avLst/>
            <a:gdLst/>
            <a:ahLst/>
            <a:cxnLst/>
            <a:rect l="l" t="t" r="r" b="b"/>
            <a:pathLst>
              <a:path w="8978265" h="2247900">
                <a:moveTo>
                  <a:pt x="0" y="2247899"/>
                </a:moveTo>
                <a:lnTo>
                  <a:pt x="8977884" y="2247899"/>
                </a:lnTo>
                <a:lnTo>
                  <a:pt x="8977884" y="0"/>
                </a:lnTo>
                <a:lnTo>
                  <a:pt x="0" y="0"/>
                </a:lnTo>
                <a:lnTo>
                  <a:pt x="0" y="2247899"/>
                </a:lnTo>
                <a:close/>
              </a:path>
            </a:pathLst>
          </a:custGeom>
          <a:solidFill>
            <a:srgbClr val="E653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92163" y="2697889"/>
            <a:ext cx="8433874" cy="1362863"/>
          </a:xfrm>
          <a:prstGeom prst="rect">
            <a:avLst/>
          </a:prstGeom>
        </p:spPr>
        <p:txBody>
          <a:bodyPr vert="horz" wrap="square" lIns="0" tIns="140643" rIns="0" bIns="0" rtlCol="0">
            <a:spAutoFit/>
          </a:bodyPr>
          <a:lstStyle/>
          <a:p>
            <a:pPr marL="11251" marR="664930">
              <a:lnSpc>
                <a:spcPct val="90000"/>
              </a:lnSpc>
              <a:spcBef>
                <a:spcPts val="1107"/>
              </a:spcBef>
            </a:pPr>
            <a:r>
              <a:rPr lang="ru-RU" sz="3898" spc="-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Признание субъекта МСП </a:t>
            </a:r>
          </a:p>
          <a:p>
            <a:pPr marL="11251" marR="664930">
              <a:lnSpc>
                <a:spcPct val="90000"/>
              </a:lnSpc>
              <a:spcBef>
                <a:spcPts val="1107"/>
              </a:spcBef>
            </a:pPr>
            <a:r>
              <a:rPr lang="ru-RU" sz="3898" spc="-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социальным предприятием</a:t>
            </a:r>
            <a:endParaRPr sz="3898" dirty="0"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92563" y="5318169"/>
            <a:ext cx="6340392" cy="1558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457046" y="3067437"/>
            <a:ext cx="1266458" cy="3808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Google Shape;237;p8">
            <a:extLst>
              <a:ext uri="{FF2B5EF4-FFF2-40B4-BE49-F238E27FC236}">
                <a16:creationId xmlns:a16="http://schemas.microsoft.com/office/drawing/2014/main" xmlns="" id="{C895AD5A-BF18-44B2-99B1-5C4065D01F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260648"/>
            <a:ext cx="1368152" cy="65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8;p8">
            <a:extLst>
              <a:ext uri="{FF2B5EF4-FFF2-40B4-BE49-F238E27FC236}">
                <a16:creationId xmlns:a16="http://schemas.microsoft.com/office/drawing/2014/main" xmlns="" id="{0583DA1B-A77C-412E-8101-12B7463527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615119" y="260647"/>
            <a:ext cx="1571113" cy="65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9;p8">
            <a:extLst>
              <a:ext uri="{FF2B5EF4-FFF2-40B4-BE49-F238E27FC236}">
                <a16:creationId xmlns:a16="http://schemas.microsoft.com/office/drawing/2014/main" xmlns="" id="{448264E5-D1DD-43E2-BAAD-5DCF056B92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468886" y="260648"/>
            <a:ext cx="1023000" cy="65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4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539425" y="1009991"/>
            <a:ext cx="9722499" cy="1254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Выбор категории социального предприятия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54200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Категория №2: 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Субъект МСП, осуществляющий реализацию товаров (работ, услуг) произведенных гражданами, отнесенными к категориям социально уязвимых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40B50D-AC9A-47A7-ACD7-D34E3AB2D51F}"/>
              </a:ext>
            </a:extLst>
          </p:cNvPr>
          <p:cNvSpPr txBox="1"/>
          <p:nvPr/>
        </p:nvSpPr>
        <p:spPr>
          <a:xfrm>
            <a:off x="952970" y="2394622"/>
            <a:ext cx="9117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E9B68"/>
                </a:solidFill>
              </a:rPr>
              <a:t>Кому подходит данная категория?</a:t>
            </a:r>
            <a:endParaRPr lang="ru-RU" dirty="0">
              <a:solidFill>
                <a:srgbClr val="54200C"/>
              </a:solidFill>
            </a:endParaRPr>
          </a:p>
          <a:p>
            <a:r>
              <a:rPr lang="ru-RU" sz="1400" dirty="0">
                <a:solidFill>
                  <a:srgbClr val="54200C"/>
                </a:solidFill>
              </a:rPr>
              <a:t>Заявителям, которые целенаправленно приобретают товары (работы, услуги) у граждан, отнесенных к категориям социально уязвимых, по договорам гражданско-правового характера и реализует их, тем самым обеспечивая сбыт произведенной продукции или услуг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DA6ADB-1A92-43AE-9206-67980A6DAA83}"/>
              </a:ext>
            </a:extLst>
          </p:cNvPr>
          <p:cNvSpPr txBox="1"/>
          <p:nvPr/>
        </p:nvSpPr>
        <p:spPr>
          <a:xfrm>
            <a:off x="2964742" y="450829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№1: </a:t>
            </a:r>
          </a:p>
          <a:p>
            <a:r>
              <a:rPr lang="ru-RU" sz="1200" b="1" dirty="0" smtClean="0">
                <a:solidFill>
                  <a:srgbClr val="E65339"/>
                </a:solidFill>
              </a:rPr>
              <a:t>Доля доходов не менее </a:t>
            </a:r>
            <a:r>
              <a:rPr lang="ru-RU" sz="1200" b="1" dirty="0">
                <a:solidFill>
                  <a:srgbClr val="E65339"/>
                </a:solidFill>
              </a:rPr>
              <a:t>50% </a:t>
            </a:r>
            <a:r>
              <a:rPr lang="ru-RU" sz="1200" b="1" dirty="0" smtClean="0">
                <a:solidFill>
                  <a:srgbClr val="E65339"/>
                </a:solidFill>
              </a:rPr>
              <a:t>в общем объеме </a:t>
            </a:r>
            <a:r>
              <a:rPr lang="ru-RU" sz="1200" b="1" dirty="0">
                <a:solidFill>
                  <a:srgbClr val="E65339"/>
                </a:solidFill>
              </a:rPr>
              <a:t>доходов </a:t>
            </a:r>
            <a:r>
              <a:rPr lang="ru-RU" sz="1200" dirty="0">
                <a:solidFill>
                  <a:srgbClr val="541B0E"/>
                </a:solidFill>
              </a:rPr>
              <a:t>– от деятельности по обеспечению реализации продукции граждан, отнесенных к категории социально уязвимых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9FC78D-6929-429D-BE74-A1A1D6953175}"/>
              </a:ext>
            </a:extLst>
          </p:cNvPr>
          <p:cNvSpPr txBox="1"/>
          <p:nvPr/>
        </p:nvSpPr>
        <p:spPr>
          <a:xfrm>
            <a:off x="7817367" y="4505198"/>
            <a:ext cx="288766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№2: </a:t>
            </a:r>
          </a:p>
          <a:p>
            <a:r>
              <a:rPr lang="ru-RU" sz="1200" b="1" dirty="0">
                <a:solidFill>
                  <a:srgbClr val="E65339"/>
                </a:solidFill>
              </a:rPr>
              <a:t>Не менее 50% полученной прибыли </a:t>
            </a:r>
            <a:r>
              <a:rPr lang="ru-RU" sz="1200" dirty="0">
                <a:solidFill>
                  <a:srgbClr val="54200C"/>
                </a:solidFill>
              </a:rPr>
              <a:t>направлено на осуществление организацией такой деятельности в текущем году</a:t>
            </a:r>
            <a:endParaRPr lang="en-US" sz="1200" dirty="0">
              <a:solidFill>
                <a:srgbClr val="54200C"/>
              </a:solidFill>
            </a:endParaRPr>
          </a:p>
          <a:p>
            <a:r>
              <a:rPr lang="ru-RU" sz="1050" i="1" dirty="0">
                <a:solidFill>
                  <a:srgbClr val="54200C"/>
                </a:solidFill>
              </a:rPr>
              <a:t>Справочно:</a:t>
            </a:r>
          </a:p>
          <a:p>
            <a:r>
              <a:rPr lang="ru-RU" sz="1050" i="1" dirty="0">
                <a:solidFill>
                  <a:srgbClr val="54200C"/>
                </a:solidFill>
              </a:rPr>
              <a:t>Условие о прибыли применяется только к организациям (прибыль не распределена между участниками, а направлена на развитие). К ИП условие не применяется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C0810E09-E679-472E-9BF7-F331B5F0E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792656"/>
              </p:ext>
            </p:extLst>
          </p:nvPr>
        </p:nvGraphicFramePr>
        <p:xfrm>
          <a:off x="939989" y="4270152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A6FEC89-931F-49EC-9DDA-15B604A81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58738"/>
          <a:stretch/>
        </p:blipFill>
        <p:spPr>
          <a:xfrm>
            <a:off x="936406" y="3447992"/>
            <a:ext cx="1018292" cy="924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9C7EAE-6198-4631-8CC4-1F694FA2283D}"/>
              </a:ext>
            </a:extLst>
          </p:cNvPr>
          <p:cNvSpPr txBox="1"/>
          <p:nvPr/>
        </p:nvSpPr>
        <p:spPr>
          <a:xfrm>
            <a:off x="2261053" y="3379507"/>
            <a:ext cx="7554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CE9B68"/>
                </a:solidFill>
              </a:rPr>
              <a:t>Каким условиям должны соответствовать такие заявители?</a:t>
            </a:r>
          </a:p>
          <a:p>
            <a:endParaRPr lang="ru-RU" sz="16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54200C"/>
                </a:solidFill>
              </a:rPr>
              <a:t>По итогам года, предшествующего году подачи заявки: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17BF75EF-08C9-4A90-A7AC-65BEDAD40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693115"/>
              </p:ext>
            </p:extLst>
          </p:nvPr>
        </p:nvGraphicFramePr>
        <p:xfrm>
          <a:off x="5788549" y="4274635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4" name="Google Shape;237;p8">
            <a:extLst>
              <a:ext uri="{FF2B5EF4-FFF2-40B4-BE49-F238E27FC236}">
                <a16:creationId xmlns:a16="http://schemas.microsoft.com/office/drawing/2014/main" xmlns="" id="{FDCB592C-B478-4D23-BE93-E0147346816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38;p8">
            <a:extLst>
              <a:ext uri="{FF2B5EF4-FFF2-40B4-BE49-F238E27FC236}">
                <a16:creationId xmlns:a16="http://schemas.microsoft.com/office/drawing/2014/main" xmlns="" id="{D19FAB18-F40E-4138-91E7-E2D20BF7195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39;p8">
            <a:extLst>
              <a:ext uri="{FF2B5EF4-FFF2-40B4-BE49-F238E27FC236}">
                <a16:creationId xmlns:a16="http://schemas.microsoft.com/office/drawing/2014/main" xmlns="" id="{3014500D-BD76-47D3-B45B-4A8946E778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4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395952" y="1009991"/>
            <a:ext cx="10057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u="none" strike="noStrike" baseline="0" dirty="0">
                <a:solidFill>
                  <a:srgbClr val="522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НЕОБХОДИМО ПРЕДОСТАВИТЬ ДЛЯ ПОЛУЧЕНИЯ СТАТУСА СОЦИАЛЬНОГО ПРЕДПРИЯТИЯ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C6E80B-3B4E-4130-A7E1-A8707B8FFF61}"/>
              </a:ext>
            </a:extLst>
          </p:cNvPr>
          <p:cNvSpPr txBox="1"/>
          <p:nvPr/>
        </p:nvSpPr>
        <p:spPr>
          <a:xfrm>
            <a:off x="1381920" y="2276872"/>
            <a:ext cx="803750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признании субъекта малого или среднего предпринимательства социальным предприятием (Приложение 1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товаров (работ, услуг), производимых гражданами, относящимися к категориям социально уязвимых (Приложение 5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о доле доходов и о доле полученной чистой прибыли (Приложение 6 к Порядку).</a:t>
            </a:r>
          </a:p>
          <a:p>
            <a:pPr marL="342900" indent="-342900" algn="ctr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E9B68"/>
              </a:buClr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необходимо предоставить документ, удостоверяющий полномочия представителя заявителя (доверенность).</a:t>
            </a:r>
          </a:p>
        </p:txBody>
      </p:sp>
      <p:pic>
        <p:nvPicPr>
          <p:cNvPr id="26" name="Google Shape;237;p8">
            <a:extLst>
              <a:ext uri="{FF2B5EF4-FFF2-40B4-BE49-F238E27FC236}">
                <a16:creationId xmlns:a16="http://schemas.microsoft.com/office/drawing/2014/main" xmlns="" id="{DB803EE5-7C99-46BA-82E0-293EA948B6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8">
            <a:extLst>
              <a:ext uri="{FF2B5EF4-FFF2-40B4-BE49-F238E27FC236}">
                <a16:creationId xmlns:a16="http://schemas.microsoft.com/office/drawing/2014/main" xmlns="" id="{1EDD233C-9F8C-488C-9D99-3281D4CBE3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8">
            <a:extLst>
              <a:ext uri="{FF2B5EF4-FFF2-40B4-BE49-F238E27FC236}">
                <a16:creationId xmlns:a16="http://schemas.microsoft.com/office/drawing/2014/main" xmlns="" id="{DCB56205-D6E5-47E0-A604-26F1A20D9F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51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документа – передать суть деятельности заявителя.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предоставить его в целях формирования у Уполномоченного органа комплексного понимания характера осуществляемой деятельности.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спорных ситуациях отчет о социальном воздействии может стать решающей в признании заявителя социальным предприятием.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 заполнения)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6">
            <a:extLst>
              <a:ext uri="{FF2B5EF4-FFF2-40B4-BE49-F238E27FC236}">
                <a16:creationId xmlns:a16="http://schemas.microsoft.com/office/drawing/2014/main" xmlns="" id="{42D766D5-B4D7-40CD-8486-FAC36DF75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29024"/>
              </p:ext>
            </p:extLst>
          </p:nvPr>
        </p:nvGraphicFramePr>
        <p:xfrm>
          <a:off x="1085870" y="2101216"/>
          <a:ext cx="8886603" cy="408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2151">
                  <a:extLst>
                    <a:ext uri="{9D8B030D-6E8A-4147-A177-3AD203B41FA5}">
                      <a16:colId xmlns:a16="http://schemas.microsoft.com/office/drawing/2014/main" xmlns="" val="189399208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778891828"/>
                    </a:ext>
                  </a:extLst>
                </a:gridCol>
                <a:gridCol w="3148068">
                  <a:extLst>
                    <a:ext uri="{9D8B030D-6E8A-4147-A177-3AD203B41FA5}">
                      <a16:colId xmlns:a16="http://schemas.microsoft.com/office/drawing/2014/main" xmlns="" val="563934586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Порядок заполнения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Пример заполнения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930674"/>
                  </a:ext>
                </a:extLst>
              </a:tr>
              <a:tr h="10778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Указать, что заявитель обеспечивает реализацию продукции ( услуг)граждан, отнесенных к категориям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 уязвимых, указать наименования данной продукции и категории производящих ее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реализации продукции,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произведенной гражданами, отнесенными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категориям социально уязвимых реализация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сувенирной продукции, произведенной лицами с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психоневрологическими заболеваниями, которые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являются инвалидами и лицами с ограниченными возможностями здоровья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373617"/>
                  </a:ext>
                </a:extLst>
              </a:tr>
              <a:tr h="7941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проблема (потребность потребителя), на решение которой направлена деятельность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 трудности, с которым сталкиваются граждане, отнесенные к категориям социально уязвимых, которые решает заявитель, обеспечивая реализацию произведенной ими продукции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возможности получить профессию, 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также регулярного источника дохода у лиц с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психоневрологическими заболеваниями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226737"/>
                  </a:ext>
                </a:extLst>
              </a:tr>
              <a:tr h="65235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аудитория, на которую направлена деятельность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конкретные категории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граждан, отнесенных к категориям социально уязвимых, реализацию продукции которых обеспечивает заявитель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Лица, страдающие психоневрологическими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заболеваниями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300336"/>
                  </a:ext>
                </a:extLst>
              </a:tr>
              <a:tr h="65235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решения социальной проблемы, которые осуществляет социальное предприятие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Описать, каким образом заявитель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реализацию продукции способ закупки и реализации, перечислить основных покупателей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Заявитель организовал творческую мастерскую для лиц с психоневрологическими заболеваниями Лучшие произведенные сувениры продаются через интернет магазин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221294"/>
                  </a:ext>
                </a:extLst>
              </a:tr>
              <a:tr h="65235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( товары, работы, услуги), предлагаемые потребителю социального предприятия (целевой аудитории)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виды продукции, Произведенной социально уязвимыми гражданами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Сувениры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390308"/>
                  </a:ext>
                </a:extLst>
              </a:tr>
            </a:tbl>
          </a:graphicData>
        </a:graphic>
      </p:graphicFrame>
      <p:pic>
        <p:nvPicPr>
          <p:cNvPr id="27" name="Google Shape;237;p8">
            <a:extLst>
              <a:ext uri="{FF2B5EF4-FFF2-40B4-BE49-F238E27FC236}">
                <a16:creationId xmlns:a16="http://schemas.microsoft.com/office/drawing/2014/main" xmlns="" id="{37A69F6E-D97F-4663-967F-B48450540A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8;p8">
            <a:extLst>
              <a:ext uri="{FF2B5EF4-FFF2-40B4-BE49-F238E27FC236}">
                <a16:creationId xmlns:a16="http://schemas.microsoft.com/office/drawing/2014/main" xmlns="" id="{51672BFA-4FD3-4005-A295-11AB363026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9;p8">
            <a:extLst>
              <a:ext uri="{FF2B5EF4-FFF2-40B4-BE49-F238E27FC236}">
                <a16:creationId xmlns:a16="http://schemas.microsoft.com/office/drawing/2014/main" xmlns="" id="{1C2BBFC8-C252-4A30-AE72-924560630E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01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Сведения о реализации товаров ( работ, услуг), производимых гражданами, относящимися к категориям социально уязвимых (приложение 5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документа – показать, что заявитель соответствует условиям признания социальным предприятием.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документ считается обязательным. Его непредставление - основание для отказа в признании социальным предприятием. </a:t>
            </a:r>
          </a:p>
          <a:p>
            <a:r>
              <a:rPr lang="ru-RU" sz="1100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источниках сведений и порядок заполнения документа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Выручка от реализации за предшествующий календарный год в зависимости от организационно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правовой формы и применяемого налогового режима указывается из следующих источников.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83DF5-8D8F-43B6-9DE9-D4464CAFE9F7}"/>
              </a:ext>
            </a:extLst>
          </p:cNvPr>
          <p:cNvSpPr txBox="1"/>
          <p:nvPr/>
        </p:nvSpPr>
        <p:spPr>
          <a:xfrm>
            <a:off x="1053365" y="5266031"/>
            <a:ext cx="8840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2.Наименование производимых товаров – указываются наименования / виды продукции, произведенной гражданами, отнесенными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категориям социально уязвимых.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3.Количество заключенных договоров – указывается количество договоров, в соответствии с которыми были закуплены товары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(работы, услуги) у граждан (физические лица или ИП),отнесенных к категориям социально уязвимых, заключенных за предыдущий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год, и перечисляются предметы данных договоров.</a:t>
            </a:r>
          </a:p>
        </p:txBody>
      </p:sp>
      <p:graphicFrame>
        <p:nvGraphicFramePr>
          <p:cNvPr id="25" name="Таблица 3">
            <a:extLst>
              <a:ext uri="{FF2B5EF4-FFF2-40B4-BE49-F238E27FC236}">
                <a16:creationId xmlns:a16="http://schemas.microsoft.com/office/drawing/2014/main" xmlns="" id="{1E57F1F8-6FBE-452A-9B04-9FD926CC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21840"/>
              </p:ext>
            </p:extLst>
          </p:nvPr>
        </p:nvGraphicFramePr>
        <p:xfrm>
          <a:off x="1169860" y="2305657"/>
          <a:ext cx="8641020" cy="2819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506">
                  <a:extLst>
                    <a:ext uri="{9D8B030D-6E8A-4147-A177-3AD203B41FA5}">
                      <a16:colId xmlns:a16="http://schemas.microsoft.com/office/drawing/2014/main" xmlns="" val="3230363796"/>
                    </a:ext>
                  </a:extLst>
                </a:gridCol>
                <a:gridCol w="2335424">
                  <a:extLst>
                    <a:ext uri="{9D8B030D-6E8A-4147-A177-3AD203B41FA5}">
                      <a16:colId xmlns:a16="http://schemas.microsoft.com/office/drawing/2014/main" xmlns="" val="2081304187"/>
                    </a:ext>
                  </a:extLst>
                </a:gridCol>
                <a:gridCol w="3495911">
                  <a:extLst>
                    <a:ext uri="{9D8B030D-6E8A-4147-A177-3AD203B41FA5}">
                      <a16:colId xmlns:a16="http://schemas.microsoft.com/office/drawing/2014/main" xmlns="" val="1637307844"/>
                    </a:ext>
                  </a:extLst>
                </a:gridCol>
                <a:gridCol w="2136179">
                  <a:extLst>
                    <a:ext uri="{9D8B030D-6E8A-4147-A177-3AD203B41FA5}">
                      <a16:colId xmlns:a16="http://schemas.microsoft.com/office/drawing/2014/main" xmlns="" val="2064075135"/>
                    </a:ext>
                  </a:extLst>
                </a:gridCol>
              </a:tblGrid>
              <a:tr h="48294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Тип заявителя и налоговый режим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Источник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Дополнительные рекомендации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081896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Регистры бухгалтерского учета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раздельный учет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выручки от разных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видов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001367"/>
                  </a:ext>
                </a:extLst>
              </a:tr>
              <a:tr h="4829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ОСНО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 расходов и хозяйственных операций ИП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7452979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УСН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949990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ПСН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ИП, применяющих ПСН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539188"/>
                  </a:ext>
                </a:extLst>
              </a:tr>
              <a:tr h="561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1100" dirty="0" smtClean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Любые регистры учета доходов, которые ведет заявитель с целью контроля за фактическими доходами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82824"/>
                  </a:ext>
                </a:extLst>
              </a:tr>
            </a:tbl>
          </a:graphicData>
        </a:graphic>
      </p:graphicFrame>
      <p:pic>
        <p:nvPicPr>
          <p:cNvPr id="28" name="Google Shape;237;p8">
            <a:extLst>
              <a:ext uri="{FF2B5EF4-FFF2-40B4-BE49-F238E27FC236}">
                <a16:creationId xmlns:a16="http://schemas.microsoft.com/office/drawing/2014/main" xmlns="" id="{C86F3078-42CC-45BA-B8F5-927EDCF44B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8;p8">
            <a:extLst>
              <a:ext uri="{FF2B5EF4-FFF2-40B4-BE49-F238E27FC236}">
                <a16:creationId xmlns:a16="http://schemas.microsoft.com/office/drawing/2014/main" xmlns="" id="{F36574F4-CB54-4DF9-A4A8-09C7E81FE5C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9;p8">
            <a:extLst>
              <a:ext uri="{FF2B5EF4-FFF2-40B4-BE49-F238E27FC236}">
                <a16:creationId xmlns:a16="http://schemas.microsoft.com/office/drawing/2014/main" xmlns="" id="{4A4AB307-5E05-4BAD-AED6-BB2CDAF1A0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0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Сведения о реализации товаров ( работ, услуг), производимых гражданами, относящимися к категориям социально уязвимых (приложение 5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 заполнения)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заполнения и пример</a:t>
            </a:r>
            <a:r>
              <a:rPr lang="en-US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Описание деятельности ИП продает в интернет магазине сувенирную продукцию произведенную инвалидами и лицами с психоневрологическими заболеваниями Сувениры производятся на дому, закупаются по гражданско-правовым договорам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течение года заявитель приобретал продукцию 2 000 сувениров у инвалидов 1 000 сувениров у лиц с ограниченными возможностями здоровья. За год ИП продал 3 000 сувениров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Согласно разделу I Книги учета доходов ИП, применяющих ПСН, общая выручка от реализации сувениров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составила 450 000 рублей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83DF5-8D8F-43B6-9DE9-D4464CAFE9F7}"/>
              </a:ext>
            </a:extLst>
          </p:cNvPr>
          <p:cNvSpPr txBox="1"/>
          <p:nvPr/>
        </p:nvSpPr>
        <p:spPr>
          <a:xfrm>
            <a:off x="1053366" y="5299259"/>
            <a:ext cx="85345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механизма обеспечения реализации товар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обеспечивает реализацию продукции, производимую инвалидами и лицами с ограниченными возможностями здоровья. Данные граждане производят сувениры в специально организованной мастерской. Лучшие изделия заявитель приобретает по договорам ГПХ и продает в среднем по 200 рублей за шт. Работа оплачивается по фактическому количеству произведенных сувениров.</a:t>
            </a:r>
          </a:p>
        </p:txBody>
      </p:sp>
      <p:graphicFrame>
        <p:nvGraphicFramePr>
          <p:cNvPr id="24" name="Таблица 4">
            <a:extLst>
              <a:ext uri="{FF2B5EF4-FFF2-40B4-BE49-F238E27FC236}">
                <a16:creationId xmlns:a16="http://schemas.microsoft.com/office/drawing/2014/main" xmlns="" id="{2AE531C2-3E28-41ED-A5C5-B98A4EBAB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03924"/>
              </p:ext>
            </p:extLst>
          </p:nvPr>
        </p:nvGraphicFramePr>
        <p:xfrm>
          <a:off x="1123391" y="2780928"/>
          <a:ext cx="8720686" cy="2518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0282">
                  <a:extLst>
                    <a:ext uri="{9D8B030D-6E8A-4147-A177-3AD203B41FA5}">
                      <a16:colId xmlns:a16="http://schemas.microsoft.com/office/drawing/2014/main" xmlns="" val="3177286169"/>
                    </a:ext>
                  </a:extLst>
                </a:gridCol>
                <a:gridCol w="2266109">
                  <a:extLst>
                    <a:ext uri="{9D8B030D-6E8A-4147-A177-3AD203B41FA5}">
                      <a16:colId xmlns:a16="http://schemas.microsoft.com/office/drawing/2014/main" xmlns="" val="3185130887"/>
                    </a:ext>
                  </a:extLst>
                </a:gridCol>
                <a:gridCol w="1286026">
                  <a:extLst>
                    <a:ext uri="{9D8B030D-6E8A-4147-A177-3AD203B41FA5}">
                      <a16:colId xmlns:a16="http://schemas.microsoft.com/office/drawing/2014/main" xmlns="" val="1931939301"/>
                    </a:ext>
                  </a:extLst>
                </a:gridCol>
                <a:gridCol w="2429161">
                  <a:extLst>
                    <a:ext uri="{9D8B030D-6E8A-4147-A177-3AD203B41FA5}">
                      <a16:colId xmlns:a16="http://schemas.microsoft.com/office/drawing/2014/main" xmlns="" val="3227755874"/>
                    </a:ext>
                  </a:extLst>
                </a:gridCol>
                <a:gridCol w="2219108">
                  <a:extLst>
                    <a:ext uri="{9D8B030D-6E8A-4147-A177-3AD203B41FA5}">
                      <a16:colId xmlns:a16="http://schemas.microsoft.com/office/drawing/2014/main" xmlns="" val="980243193"/>
                    </a:ext>
                  </a:extLst>
                </a:gridCol>
              </a:tblGrid>
              <a:tr h="801433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производимых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товаров (работ,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услуг)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Количество заключенных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договоров (с указанием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предмета договоров)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Выручка от реализации за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предшествующий календарный год (объем денежных средств по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договорам),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345686"/>
                  </a:ext>
                </a:extLst>
              </a:tr>
              <a:tr h="572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граждан, относящихся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категориям социально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уязвимых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Сувенирная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договоров на приобретение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произведенной продукции 3 000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продукции, по 100 руб. за шт.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762092"/>
                  </a:ext>
                </a:extLst>
              </a:tr>
              <a:tr h="572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Сувенирная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договоров на приобретение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произведенной продукции 2 000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продукции, по 100 руб. за шт.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774450"/>
                  </a:ext>
                </a:extLst>
              </a:tr>
              <a:tr h="572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ограниченными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возможностями здоровья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Сувенирная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договоров на приобретение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произведенной продукции 1 000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 продукции, по 100 руб за шт.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1678224"/>
                  </a:ext>
                </a:extLst>
              </a:tr>
            </a:tbl>
          </a:graphicData>
        </a:graphic>
      </p:graphicFrame>
      <p:pic>
        <p:nvPicPr>
          <p:cNvPr id="28" name="Google Shape;237;p8">
            <a:extLst>
              <a:ext uri="{FF2B5EF4-FFF2-40B4-BE49-F238E27FC236}">
                <a16:creationId xmlns:a16="http://schemas.microsoft.com/office/drawing/2014/main" xmlns="" id="{28E279BB-66B1-46B3-83EB-318D5EFBE5F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8;p8">
            <a:extLst>
              <a:ext uri="{FF2B5EF4-FFF2-40B4-BE49-F238E27FC236}">
                <a16:creationId xmlns:a16="http://schemas.microsoft.com/office/drawing/2014/main" xmlns="" id="{CDD50DD0-12F1-411C-9269-64E29E8B35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9;p8">
            <a:extLst>
              <a:ext uri="{FF2B5EF4-FFF2-40B4-BE49-F238E27FC236}">
                <a16:creationId xmlns:a16="http://schemas.microsoft.com/office/drawing/2014/main" xmlns="" id="{17FA52D5-BC60-4485-B4D6-3E6577C7BB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64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4" y="895287"/>
            <a:ext cx="8368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 заполнения документа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разделу I Книги учета доходов и расходов организаций и ИП, применяющих УСН, за 2020г:</a:t>
            </a:r>
          </a:p>
        </p:txBody>
      </p:sp>
      <p:graphicFrame>
        <p:nvGraphicFramePr>
          <p:cNvPr id="24" name="Таблица 3">
            <a:extLst>
              <a:ext uri="{FF2B5EF4-FFF2-40B4-BE49-F238E27FC236}">
                <a16:creationId xmlns:a16="http://schemas.microsoft.com/office/drawing/2014/main" xmlns="" id="{22DCA0E3-BF0E-4666-906A-C950B814D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65066"/>
              </p:ext>
            </p:extLst>
          </p:nvPr>
        </p:nvGraphicFramePr>
        <p:xfrm>
          <a:off x="1145859" y="1402885"/>
          <a:ext cx="8729745" cy="1193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323">
                  <a:extLst>
                    <a:ext uri="{9D8B030D-6E8A-4147-A177-3AD203B41FA5}">
                      <a16:colId xmlns:a16="http://schemas.microsoft.com/office/drawing/2014/main" xmlns="" val="3231698046"/>
                    </a:ext>
                  </a:extLst>
                </a:gridCol>
                <a:gridCol w="3919136">
                  <a:extLst>
                    <a:ext uri="{9D8B030D-6E8A-4147-A177-3AD203B41FA5}">
                      <a16:colId xmlns:a16="http://schemas.microsoft.com/office/drawing/2014/main" xmlns="" val="3894889297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xmlns="" val="3909990117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xmlns="" val="2348699890"/>
                    </a:ext>
                  </a:extLst>
                </a:gridCol>
              </a:tblGrid>
              <a:tr h="23868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Содержание операции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709111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от продажи СИЗ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890449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от продажи автомобиля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305555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900983"/>
                  </a:ext>
                </a:extLst>
              </a:tr>
              <a:tr h="2386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налоговый период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888320"/>
                  </a:ext>
                </a:extLst>
              </a:tr>
            </a:tbl>
          </a:graphicData>
        </a:graphic>
      </p:graphicFrame>
      <p:graphicFrame>
        <p:nvGraphicFramePr>
          <p:cNvPr id="25" name="Таблица 6">
            <a:extLst>
              <a:ext uri="{FF2B5EF4-FFF2-40B4-BE49-F238E27FC236}">
                <a16:creationId xmlns:a16="http://schemas.microsoft.com/office/drawing/2014/main" xmlns="" id="{AD404527-B4CC-4BEE-B916-C0BDEDB7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5102"/>
              </p:ext>
            </p:extLst>
          </p:nvPr>
        </p:nvGraphicFramePr>
        <p:xfrm>
          <a:off x="1145859" y="2680318"/>
          <a:ext cx="8729745" cy="3500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090">
                  <a:extLst>
                    <a:ext uri="{9D8B030D-6E8A-4147-A177-3AD203B41FA5}">
                      <a16:colId xmlns:a16="http://schemas.microsoft.com/office/drawing/2014/main" xmlns="" val="186753251"/>
                    </a:ext>
                  </a:extLst>
                </a:gridCol>
                <a:gridCol w="3058808">
                  <a:extLst>
                    <a:ext uri="{9D8B030D-6E8A-4147-A177-3AD203B41FA5}">
                      <a16:colId xmlns:a16="http://schemas.microsoft.com/office/drawing/2014/main" xmlns="" val="256761226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329005443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403244250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051053764"/>
                    </a:ext>
                  </a:extLst>
                </a:gridCol>
              </a:tblGrid>
              <a:tr h="347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167639"/>
                  </a:ext>
                </a:extLst>
              </a:tr>
              <a:tr h="514162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2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3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4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62495"/>
                  </a:ext>
                </a:extLst>
              </a:tr>
              <a:tr h="3479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доходов,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705885"/>
                  </a:ext>
                </a:extLst>
              </a:tr>
              <a:tr h="51416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деятельности по</a:t>
                      </a:r>
                    </a:p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обеспечению реализации продукции граждан, отнесенных к категориям социально уязвимых,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 (без выручки от продажи автомобиля)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632705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доходов от такой деятельности в</a:t>
                      </a:r>
                    </a:p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общем объеме доходов, 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098818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чистой прибыли,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170 000 (Прибыль 200 000 руб. – налог по УСН 15%)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595405"/>
                  </a:ext>
                </a:extLst>
              </a:tr>
              <a:tr h="6543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прибыли, направленной на осуществление деятельности по обеспечению реализации продукции граждан, отнесенных к категориям социально уязвимых,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230391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чистой прибыли, направленной на осуществление такой деятельности, 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010499"/>
                  </a:ext>
                </a:extLst>
              </a:tr>
            </a:tbl>
          </a:graphicData>
        </a:graphic>
      </p:graphicFrame>
      <p:pic>
        <p:nvPicPr>
          <p:cNvPr id="29" name="Google Shape;237;p8">
            <a:extLst>
              <a:ext uri="{FF2B5EF4-FFF2-40B4-BE49-F238E27FC236}">
                <a16:creationId xmlns:a16="http://schemas.microsoft.com/office/drawing/2014/main" xmlns="" id="{26994B8D-530C-446E-83A4-7C5AF6DDC6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8;p8">
            <a:extLst>
              <a:ext uri="{FF2B5EF4-FFF2-40B4-BE49-F238E27FC236}">
                <a16:creationId xmlns:a16="http://schemas.microsoft.com/office/drawing/2014/main" xmlns="" id="{2BA2F13B-E9C2-4E4A-ACFB-4DA6C4D590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39;p8">
            <a:extLst>
              <a:ext uri="{FF2B5EF4-FFF2-40B4-BE49-F238E27FC236}">
                <a16:creationId xmlns:a16="http://schemas.microsoft.com/office/drawing/2014/main" xmlns="" id="{08D96F24-EEA2-42FB-8FBE-01B1FF4A86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34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539425" y="1009991"/>
            <a:ext cx="97224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Выбор категории социального предприятия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54200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54200C"/>
                </a:solidFill>
                <a:latin typeface="Arial Black" panose="020B0A04020102020204" pitchFamily="34" charset="0"/>
              </a:rPr>
              <a:t>Категория </a:t>
            </a: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№3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54200C"/>
                </a:solidFill>
                <a:latin typeface="Arial Black" panose="020B0A04020102020204" pitchFamily="34" charset="0"/>
              </a:rPr>
              <a:t>Субъект МСП осуществляющий производство </a:t>
            </a: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товаров (работ, услуг), предназначенных для граждан 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отнесенных к категориям социально уязвимых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40B50D-AC9A-47A7-ACD7-D34E3AB2D51F}"/>
              </a:ext>
            </a:extLst>
          </p:cNvPr>
          <p:cNvSpPr txBox="1"/>
          <p:nvPr/>
        </p:nvSpPr>
        <p:spPr>
          <a:xfrm>
            <a:off x="952970" y="2394622"/>
            <a:ext cx="8768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E9B68"/>
                </a:solidFill>
              </a:rPr>
              <a:t>Кому подходит данная категория?</a:t>
            </a:r>
            <a:endParaRPr lang="ru-RU" dirty="0">
              <a:solidFill>
                <a:srgbClr val="54200C"/>
              </a:solidFill>
            </a:endParaRPr>
          </a:p>
          <a:p>
            <a:r>
              <a:rPr lang="ru-RU" sz="1400" dirty="0">
                <a:solidFill>
                  <a:srgbClr val="54200C"/>
                </a:solidFill>
              </a:rPr>
              <a:t>Заявителям, которые производят товары (работы, услуги), предназначенные для граждан, отнесенных к категориям социально уязвимых, в целях создания для них условий, позволяющих преодолеть или компенсировать ограничения их жизнедеятельности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DA6ADB-1A92-43AE-9206-67980A6DAA83}"/>
              </a:ext>
            </a:extLst>
          </p:cNvPr>
          <p:cNvSpPr txBox="1"/>
          <p:nvPr/>
        </p:nvSpPr>
        <p:spPr>
          <a:xfrm>
            <a:off x="2964742" y="450829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№1: </a:t>
            </a:r>
          </a:p>
          <a:p>
            <a:r>
              <a:rPr lang="ru-RU" sz="1200" b="1" dirty="0" smtClean="0">
                <a:solidFill>
                  <a:srgbClr val="E65339"/>
                </a:solidFill>
              </a:rPr>
              <a:t>Доля доходов не </a:t>
            </a:r>
            <a:r>
              <a:rPr lang="ru-RU" sz="1200" b="1" dirty="0">
                <a:solidFill>
                  <a:srgbClr val="E65339"/>
                </a:solidFill>
              </a:rPr>
              <a:t>менее 50% </a:t>
            </a:r>
            <a:r>
              <a:rPr lang="ru-RU" sz="1200" b="1" dirty="0" smtClean="0">
                <a:solidFill>
                  <a:srgbClr val="E65339"/>
                </a:solidFill>
              </a:rPr>
              <a:t>в общем объеме доходов </a:t>
            </a:r>
            <a:r>
              <a:rPr lang="ru-RU" sz="1200" dirty="0" smtClean="0">
                <a:solidFill>
                  <a:srgbClr val="54200C"/>
                </a:solidFill>
              </a:rPr>
              <a:t>–от </a:t>
            </a:r>
            <a:r>
              <a:rPr lang="ru-RU" sz="1200" dirty="0" smtClean="0">
                <a:solidFill>
                  <a:srgbClr val="541B0E"/>
                </a:solidFill>
              </a:rPr>
              <a:t>деятельности </a:t>
            </a:r>
            <a:r>
              <a:rPr lang="ru-RU" sz="1200" dirty="0">
                <a:solidFill>
                  <a:srgbClr val="541B0E"/>
                </a:solidFill>
              </a:rPr>
              <a:t>по производству товаров (работ, услуг), предназначенных для граждан, отнесенных к категориям социально уязвимых</a:t>
            </a:r>
          </a:p>
          <a:p>
            <a:endParaRPr lang="ru-RU" sz="1200" dirty="0">
              <a:solidFill>
                <a:srgbClr val="541B0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9FC78D-6929-429D-BE74-A1A1D6953175}"/>
              </a:ext>
            </a:extLst>
          </p:cNvPr>
          <p:cNvSpPr txBox="1"/>
          <p:nvPr/>
        </p:nvSpPr>
        <p:spPr>
          <a:xfrm>
            <a:off x="7817368" y="4505198"/>
            <a:ext cx="281974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№2: </a:t>
            </a:r>
          </a:p>
          <a:p>
            <a:r>
              <a:rPr lang="ru-RU" sz="1200" b="1" dirty="0">
                <a:solidFill>
                  <a:srgbClr val="E65339"/>
                </a:solidFill>
              </a:rPr>
              <a:t>Не менее 50% полученной прибыли </a:t>
            </a:r>
            <a:r>
              <a:rPr lang="ru-RU" sz="1200" dirty="0">
                <a:solidFill>
                  <a:srgbClr val="54200C"/>
                </a:solidFill>
              </a:rPr>
              <a:t>направлено на осуществление такой деятельности в текущем году</a:t>
            </a:r>
          </a:p>
          <a:p>
            <a:r>
              <a:rPr lang="ru-RU" sz="1050" i="1" dirty="0">
                <a:solidFill>
                  <a:srgbClr val="54200C"/>
                </a:solidFill>
              </a:rPr>
              <a:t>Справочно:</a:t>
            </a:r>
          </a:p>
          <a:p>
            <a:r>
              <a:rPr lang="ru-RU" sz="1050" i="1" dirty="0">
                <a:solidFill>
                  <a:srgbClr val="54200C"/>
                </a:solidFill>
              </a:rPr>
              <a:t>Условие о прибыли применяется только к организациям (прибыль не распределена между участниками, а направлена на развитие). К ИП условие не применяется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C0810E09-E679-472E-9BF7-F331B5F0E37F}"/>
              </a:ext>
            </a:extLst>
          </p:cNvPr>
          <p:cNvGraphicFramePr/>
          <p:nvPr/>
        </p:nvGraphicFramePr>
        <p:xfrm>
          <a:off x="939989" y="4270152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A6FEC89-931F-49EC-9DDA-15B604A81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58738"/>
          <a:stretch/>
        </p:blipFill>
        <p:spPr>
          <a:xfrm>
            <a:off x="936406" y="3447992"/>
            <a:ext cx="1018292" cy="924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9C7EAE-6198-4631-8CC4-1F694FA2283D}"/>
              </a:ext>
            </a:extLst>
          </p:cNvPr>
          <p:cNvSpPr txBox="1"/>
          <p:nvPr/>
        </p:nvSpPr>
        <p:spPr>
          <a:xfrm>
            <a:off x="2261053" y="3379507"/>
            <a:ext cx="7554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CE9B68"/>
                </a:solidFill>
              </a:rPr>
              <a:t>Каким условиям должны соответствовать такие заявители?</a:t>
            </a:r>
          </a:p>
          <a:p>
            <a:endParaRPr lang="ru-RU" sz="16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54200C"/>
                </a:solidFill>
              </a:rPr>
              <a:t>По итогам года, предшествующего году подачи заявки: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17BF75EF-08C9-4A90-A7AC-65BEDAD4094D}"/>
              </a:ext>
            </a:extLst>
          </p:cNvPr>
          <p:cNvGraphicFramePr/>
          <p:nvPr/>
        </p:nvGraphicFramePr>
        <p:xfrm>
          <a:off x="5788549" y="4274635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Google Shape;237;p8">
            <a:extLst>
              <a:ext uri="{FF2B5EF4-FFF2-40B4-BE49-F238E27FC236}">
                <a16:creationId xmlns:a16="http://schemas.microsoft.com/office/drawing/2014/main" xmlns="" id="{A0ACE755-7AD9-4F50-95A9-C08B22467F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38;p8">
            <a:extLst>
              <a:ext uri="{FF2B5EF4-FFF2-40B4-BE49-F238E27FC236}">
                <a16:creationId xmlns:a16="http://schemas.microsoft.com/office/drawing/2014/main" xmlns="" id="{B052399C-7E60-4101-B9F3-5CDDD50CBC4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39;p8">
            <a:extLst>
              <a:ext uri="{FF2B5EF4-FFF2-40B4-BE49-F238E27FC236}">
                <a16:creationId xmlns:a16="http://schemas.microsoft.com/office/drawing/2014/main" xmlns="" id="{4B37D558-49B3-482A-A109-3C2EAA36FE3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64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1340040" y="1009991"/>
            <a:ext cx="8275540" cy="83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Какие направления деятельности относятся к данной категории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033262-E1DE-4495-A7CC-C33D15F2DA78}"/>
              </a:ext>
            </a:extLst>
          </p:cNvPr>
          <p:cNvSpPr txBox="1"/>
          <p:nvPr/>
        </p:nvSpPr>
        <p:spPr>
          <a:xfrm>
            <a:off x="1216469" y="2095251"/>
            <a:ext cx="89289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поддержанию жизнедеятельности в быту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поддержке и сохранению здоровья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коррекции психологического состояния и социальной адаптации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профилактике отклонений в поведении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трудоустройстве и трудовой адаптации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направленные на повышение коммуникативного потенциала и социальную адаптацию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/ реализация медицинских изделий, используемых для профилактики / реабилитации инвалидности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отдыха и оздоровления инвалидов и пенсионеров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сфере дополнительного образования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беспрепятственного доступа инвалидов к объектам инфраструктуры и средствам транспорта, связи и информации</a:t>
            </a:r>
          </a:p>
          <a:p>
            <a:endParaRPr lang="ru-RU" sz="1200" b="1" dirty="0">
              <a:solidFill>
                <a:srgbClr val="542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Производимые товары (работы, услуги) должны соответствовать указанным направлениям деятельности </a:t>
            </a:r>
          </a:p>
        </p:txBody>
      </p:sp>
      <p:pic>
        <p:nvPicPr>
          <p:cNvPr id="26" name="Google Shape;237;p8">
            <a:extLst>
              <a:ext uri="{FF2B5EF4-FFF2-40B4-BE49-F238E27FC236}">
                <a16:creationId xmlns:a16="http://schemas.microsoft.com/office/drawing/2014/main" xmlns="" id="{DE17E857-1180-4015-A57E-F59B02994A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8">
            <a:extLst>
              <a:ext uri="{FF2B5EF4-FFF2-40B4-BE49-F238E27FC236}">
                <a16:creationId xmlns:a16="http://schemas.microsoft.com/office/drawing/2014/main" xmlns="" id="{71A2FEAE-881D-4F3A-91CD-77EE954568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8">
            <a:extLst>
              <a:ext uri="{FF2B5EF4-FFF2-40B4-BE49-F238E27FC236}">
                <a16:creationId xmlns:a16="http://schemas.microsoft.com/office/drawing/2014/main" xmlns="" id="{973EDF20-9C44-4EEA-A448-8BE368474A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51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395952" y="1009991"/>
            <a:ext cx="10057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u="none" strike="noStrike" baseline="0" dirty="0">
                <a:solidFill>
                  <a:srgbClr val="522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НЕОБХОДИМО ПРЕДОСТАВИТЬ ДЛЯ ПОЛУЧЕНИЯ СТАТУСА СОЦИАЛЬНОГО ПРЕДПРИЯТИЯ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F92C2A-21D1-4A32-B772-553C0A129711}"/>
              </a:ext>
            </a:extLst>
          </p:cNvPr>
          <p:cNvSpPr txBox="1"/>
          <p:nvPr/>
        </p:nvSpPr>
        <p:spPr>
          <a:xfrm>
            <a:off x="1381920" y="2276872"/>
            <a:ext cx="80375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признании субъекта малого или среднего предпринимательства социальным предприятием (Приложение 1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о доле доходов и о доле полученной чистой прибыли (Приложение 6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осуществлении деятельности по производству товаров (работ, услуг), предназначенных для граждан из числа категорий, относящихся к социально уязвимых (Приложение 7 к Порядку).</a:t>
            </a:r>
          </a:p>
          <a:p>
            <a:pPr marL="342900" indent="-342900" algn="ctr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E9B68"/>
              </a:buClr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необходимо предоставить документ, удостоверяющий полномочия представителя заявителя (доверенность).</a:t>
            </a:r>
          </a:p>
        </p:txBody>
      </p:sp>
      <p:pic>
        <p:nvPicPr>
          <p:cNvPr id="18" name="Google Shape;237;p8">
            <a:extLst>
              <a:ext uri="{FF2B5EF4-FFF2-40B4-BE49-F238E27FC236}">
                <a16:creationId xmlns:a16="http://schemas.microsoft.com/office/drawing/2014/main" xmlns="" id="{A7C266C4-C83E-49AA-91E4-0D53A92CAF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8;p8">
            <a:extLst>
              <a:ext uri="{FF2B5EF4-FFF2-40B4-BE49-F238E27FC236}">
                <a16:creationId xmlns:a16="http://schemas.microsoft.com/office/drawing/2014/main" xmlns="" id="{B9A213AB-BF07-478F-AADF-DC571A3724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9;p8">
            <a:extLst>
              <a:ext uri="{FF2B5EF4-FFF2-40B4-BE49-F238E27FC236}">
                <a16:creationId xmlns:a16="http://schemas.microsoft.com/office/drawing/2014/main" xmlns="" id="{65EAD2FA-E7FF-4408-A2AD-242FE1A29F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63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документа – передать суть деятельности заявителя.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предоставить его в целях формирования у Уполномоченного органа комплексного понимания характера осуществляемой деятельности.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спорных ситуациях отчет о социальном воздействии может стать решающей в признании заявителя социальным предприятием.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 заполнения)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6">
            <a:extLst>
              <a:ext uri="{FF2B5EF4-FFF2-40B4-BE49-F238E27FC236}">
                <a16:creationId xmlns:a16="http://schemas.microsoft.com/office/drawing/2014/main" xmlns="" id="{42D766D5-B4D7-40CD-8486-FAC36DF75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18050"/>
              </p:ext>
            </p:extLst>
          </p:nvPr>
        </p:nvGraphicFramePr>
        <p:xfrm>
          <a:off x="1085870" y="2101214"/>
          <a:ext cx="8886603" cy="4084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2151">
                  <a:extLst>
                    <a:ext uri="{9D8B030D-6E8A-4147-A177-3AD203B41FA5}">
                      <a16:colId xmlns:a16="http://schemas.microsoft.com/office/drawing/2014/main" xmlns="" val="189399208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778891828"/>
                    </a:ext>
                  </a:extLst>
                </a:gridCol>
                <a:gridCol w="3148068">
                  <a:extLst>
                    <a:ext uri="{9D8B030D-6E8A-4147-A177-3AD203B41FA5}">
                      <a16:colId xmlns:a16="http://schemas.microsoft.com/office/drawing/2014/main" xmlns="" val="563934586"/>
                    </a:ext>
                  </a:extLst>
                </a:gridCol>
              </a:tblGrid>
              <a:tr h="298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Порядок заполнения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Пример заполнения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930674"/>
                  </a:ext>
                </a:extLst>
              </a:tr>
              <a:tr h="8467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Указать, что заявитель обеспечивает реализацию продукции ( услуг)граждан, отнесенных к категориям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 уязвимых, указать наименования данной продукции и категории производящих ее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услуг, направленных на преодоление 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Компенсацию ограничений жизнедеятельности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пожилых людей и инвалидов колясочников и их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ограниченной возможности участия наравне с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другими гражданами в жизни общества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373617"/>
                  </a:ext>
                </a:extLst>
              </a:tr>
              <a:tr h="8467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проблема (потребность потребителя), на решение которой направлена деятельность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 трудности, с которым сталкиваются граждане, отнесенные к категориям социально уязвимых, которые решает заявитель, обеспечивая реализацию произведенной ими продукции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Пожилые люди и инвалиды колясочники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зачастую испытывают сложности с самостоятельным посещением культурных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достопримечательностей им требуется помощь в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подъеме по лестницам и передвижении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226737"/>
                  </a:ext>
                </a:extLst>
              </a:tr>
              <a:tr h="5478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аудитория, на которую направлена деятельность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конкретные категории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граждан, отнесенных к категориям социально уязвимых, реализацию продукции которых обеспечивает заявитель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Пожилые люди ( и инвалиды колясочники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300336"/>
                  </a:ext>
                </a:extLst>
              </a:tr>
              <a:tr h="8467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решения социальной проблемы, которые осуществляет социальное предприятие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Указать, каким образом продукция заявителя решает трудности граждан, отнесенных к категориям социально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уязвимых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Заявитель договаривается об экскурсиях, закупает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билеты и организует сопровождение в течение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экскурсии, помогая пожилым людям и инвалидам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колясочникам передвигаться по неадаптированным культурным достопримечательностям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221294"/>
                  </a:ext>
                </a:extLst>
              </a:tr>
              <a:tr h="69732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( товары, работы, услуги), предлагаемые потребителю социального предприятия (целевой аудитории)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наименования или виды продукции заявителя, производимой для граждан, отнесенных к категориям социально уязвимых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Экскурсии с обеспечением сопровождения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пожилых людей и инвалидов колясочников в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помощи в передвижении по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неадаптированным культурным объектам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390308"/>
                  </a:ext>
                </a:extLst>
              </a:tr>
            </a:tbl>
          </a:graphicData>
        </a:graphic>
      </p:graphicFrame>
      <p:pic>
        <p:nvPicPr>
          <p:cNvPr id="14" name="Google Shape;237;p8">
            <a:extLst>
              <a:ext uri="{FF2B5EF4-FFF2-40B4-BE49-F238E27FC236}">
                <a16:creationId xmlns:a16="http://schemas.microsoft.com/office/drawing/2014/main" xmlns="" id="{5F43D235-999D-4C51-AF12-57616B5451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8;p8">
            <a:extLst>
              <a:ext uri="{FF2B5EF4-FFF2-40B4-BE49-F238E27FC236}">
                <a16:creationId xmlns:a16="http://schemas.microsoft.com/office/drawing/2014/main" xmlns="" id="{4CA3619F-3D77-444D-9BD1-559A3EECE0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9;p8">
            <a:extLst>
              <a:ext uri="{FF2B5EF4-FFF2-40B4-BE49-F238E27FC236}">
                <a16:creationId xmlns:a16="http://schemas.microsoft.com/office/drawing/2014/main" xmlns="" id="{30B00C28-2F54-4A8A-A839-06C9971A4B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8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3F7D2D-C810-421D-9F02-BD96E991B568}"/>
              </a:ext>
            </a:extLst>
          </p:cNvPr>
          <p:cNvSpPr txBox="1"/>
          <p:nvPr/>
        </p:nvSpPr>
        <p:spPr>
          <a:xfrm>
            <a:off x="1041263" y="1379352"/>
            <a:ext cx="92574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СОЦИАЛЬНОЕ ПРЕДПРИНИМАТЕЛЬСТВО </a:t>
            </a:r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предпринимательская деятельность, направленная на достижение общественно полезных целей, способствующая решению социальных проблем </a:t>
            </a:r>
            <a:r>
              <a:rPr lang="ru-RU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</a:t>
            </a:r>
            <a:r>
              <a:rPr lang="ru-RU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</a:t>
            </a:r>
            <a:r>
              <a:rPr lang="ru-RU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</a:t>
            </a:r>
            <a:r>
              <a:rPr lang="ru-RU" sz="12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24.07.2007г №209 </a:t>
            </a:r>
            <a:r>
              <a:rPr lang="ru-RU" sz="1200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малого и среднего предпринимательства в РФ»).</a:t>
            </a:r>
          </a:p>
          <a:p>
            <a:pPr algn="just"/>
            <a:endParaRPr lang="ru-RU" b="1" u="sng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СОЦИАЛЬНОЕ ПРЕДПРИЯТИЕ </a:t>
            </a:r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малого и среднего предпринимательства, осуществляющий деятельность в сфере социального предпринимательства </a:t>
            </a:r>
            <a:r>
              <a:rPr lang="ru-RU" sz="12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(ФЗ от 24.07.2007г №209 «О развитии малого и среднего предпринимательства в РФ»).</a:t>
            </a:r>
          </a:p>
          <a:p>
            <a:pPr algn="just"/>
            <a:endParaRPr lang="ru-RU" b="1" u="sng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542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542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статуса осуществляться ежегодно, </a:t>
            </a:r>
          </a:p>
          <a:p>
            <a:pPr algn="ctr"/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предоставляются </a:t>
            </a:r>
            <a:r>
              <a:rPr lang="ru-RU" b="1" u="sng" dirty="0">
                <a:solidFill>
                  <a:srgbClr val="E653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до 1 мая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753D2ABA-CD0B-4AE0-8B46-0A9B732EC48C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8DB924A-469C-45C0-90AA-6A6FCF877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27" name="Google Shape;237;p8">
            <a:extLst>
              <a:ext uri="{FF2B5EF4-FFF2-40B4-BE49-F238E27FC236}">
                <a16:creationId xmlns:a16="http://schemas.microsoft.com/office/drawing/2014/main" xmlns="" id="{AB4C2636-A5E7-44EF-A330-051D072A47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8;p8">
            <a:extLst>
              <a:ext uri="{FF2B5EF4-FFF2-40B4-BE49-F238E27FC236}">
                <a16:creationId xmlns:a16="http://schemas.microsoft.com/office/drawing/2014/main" xmlns="" id="{87F8F721-1AAF-4003-9488-7D29807260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9;p8">
            <a:extLst>
              <a:ext uri="{FF2B5EF4-FFF2-40B4-BE49-F238E27FC236}">
                <a16:creationId xmlns:a16="http://schemas.microsoft.com/office/drawing/2014/main" xmlns="" id="{E03BD88E-46FD-4AA5-8F44-1E17DE0AF2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6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4" y="895287"/>
            <a:ext cx="8368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 заполнения документа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разделу I Книги учета доходов и расходов организаций и ИП, применяющих УСН, за 2020г:</a:t>
            </a:r>
          </a:p>
        </p:txBody>
      </p:sp>
      <p:graphicFrame>
        <p:nvGraphicFramePr>
          <p:cNvPr id="24" name="Таблица 3">
            <a:extLst>
              <a:ext uri="{FF2B5EF4-FFF2-40B4-BE49-F238E27FC236}">
                <a16:creationId xmlns:a16="http://schemas.microsoft.com/office/drawing/2014/main" xmlns="" id="{22DCA0E3-BF0E-4666-906A-C950B814D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32785"/>
              </p:ext>
            </p:extLst>
          </p:nvPr>
        </p:nvGraphicFramePr>
        <p:xfrm>
          <a:off x="1145859" y="1402885"/>
          <a:ext cx="8729745" cy="1193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323">
                  <a:extLst>
                    <a:ext uri="{9D8B030D-6E8A-4147-A177-3AD203B41FA5}">
                      <a16:colId xmlns:a16="http://schemas.microsoft.com/office/drawing/2014/main" xmlns="" val="3231698046"/>
                    </a:ext>
                  </a:extLst>
                </a:gridCol>
                <a:gridCol w="3919136">
                  <a:extLst>
                    <a:ext uri="{9D8B030D-6E8A-4147-A177-3AD203B41FA5}">
                      <a16:colId xmlns:a16="http://schemas.microsoft.com/office/drawing/2014/main" xmlns="" val="3894889297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xmlns="" val="3909990117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xmlns="" val="2348699890"/>
                    </a:ext>
                  </a:extLst>
                </a:gridCol>
              </a:tblGrid>
              <a:tr h="23868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Содержание операции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709111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от проведения экскурсий для инвалидов колясочников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890449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от продажи автомобиля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305555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900983"/>
                  </a:ext>
                </a:extLst>
              </a:tr>
              <a:tr h="2386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налоговый период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888320"/>
                  </a:ext>
                </a:extLst>
              </a:tr>
            </a:tbl>
          </a:graphicData>
        </a:graphic>
      </p:graphicFrame>
      <p:graphicFrame>
        <p:nvGraphicFramePr>
          <p:cNvPr id="25" name="Таблица 6">
            <a:extLst>
              <a:ext uri="{FF2B5EF4-FFF2-40B4-BE49-F238E27FC236}">
                <a16:creationId xmlns:a16="http://schemas.microsoft.com/office/drawing/2014/main" xmlns="" id="{AD404527-B4CC-4BEE-B916-C0BDEDB7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37006"/>
              </p:ext>
            </p:extLst>
          </p:nvPr>
        </p:nvGraphicFramePr>
        <p:xfrm>
          <a:off x="1145859" y="2680318"/>
          <a:ext cx="8729745" cy="3500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090">
                  <a:extLst>
                    <a:ext uri="{9D8B030D-6E8A-4147-A177-3AD203B41FA5}">
                      <a16:colId xmlns:a16="http://schemas.microsoft.com/office/drawing/2014/main" xmlns="" val="186753251"/>
                    </a:ext>
                  </a:extLst>
                </a:gridCol>
                <a:gridCol w="3058808">
                  <a:extLst>
                    <a:ext uri="{9D8B030D-6E8A-4147-A177-3AD203B41FA5}">
                      <a16:colId xmlns:a16="http://schemas.microsoft.com/office/drawing/2014/main" xmlns="" val="256761226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329005443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403244250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051053764"/>
                    </a:ext>
                  </a:extLst>
                </a:gridCol>
              </a:tblGrid>
              <a:tr h="347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167639"/>
                  </a:ext>
                </a:extLst>
              </a:tr>
              <a:tr h="514162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2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3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4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62495"/>
                  </a:ext>
                </a:extLst>
              </a:tr>
              <a:tr h="3479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доходов,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705885"/>
                  </a:ext>
                </a:extLst>
              </a:tr>
              <a:tr h="51416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деятельности по</a:t>
                      </a:r>
                    </a:p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обеспечению реализации продукции граждан, отнесенных к категориям социально уязвимых,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 (без выручки от продажи автомобиля)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632705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доходов от такой деятельности в</a:t>
                      </a:r>
                    </a:p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общем объеме доходов, 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098818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чистой прибыли,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85 000 (прибыль 100 000 руб. – налог по УСН 15%)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595405"/>
                  </a:ext>
                </a:extLst>
              </a:tr>
              <a:tr h="6543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прибыли, направленной на осуществление деятельности по обеспечению реализации продукции граждан, отнесенных к категориям социально уязвимых,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56 950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230391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чистой прибыли, направленной на осуществление такой деятельности, 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010499"/>
                  </a:ext>
                </a:extLst>
              </a:tr>
            </a:tbl>
          </a:graphicData>
        </a:graphic>
      </p:graphicFrame>
      <p:pic>
        <p:nvPicPr>
          <p:cNvPr id="26" name="Google Shape;237;p8">
            <a:extLst>
              <a:ext uri="{FF2B5EF4-FFF2-40B4-BE49-F238E27FC236}">
                <a16:creationId xmlns:a16="http://schemas.microsoft.com/office/drawing/2014/main" xmlns="" id="{62705A3D-798C-403E-A239-A6C2CE215C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8">
            <a:extLst>
              <a:ext uri="{FF2B5EF4-FFF2-40B4-BE49-F238E27FC236}">
                <a16:creationId xmlns:a16="http://schemas.microsoft.com/office/drawing/2014/main" xmlns="" id="{EB69B384-50BB-4281-BAA9-32B52444D4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8">
            <a:extLst>
              <a:ext uri="{FF2B5EF4-FFF2-40B4-BE49-F238E27FC236}">
                <a16:creationId xmlns:a16="http://schemas.microsoft.com/office/drawing/2014/main" xmlns="" id="{DEFA2CDF-1ACE-46EF-9DA3-FE83D612DE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47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Сведения об осуществлении деятельности по производству товаров (работ, услуг), предназначенных для граждан из числа категорий, относящихся к социально уязвимых (Приложение 7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документа – показать, что заявитель соответствует условиям признания социальным предприятием.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документ является обязательный. Его непредоставление – основание для отказа в признании социальным предприятием.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об источниках сведений и порядке заполнения документа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Выручка от реализации за предшествующий календарный год в зависимости от организационно-правовой формы и применяемого налогового режима указывается из следующих источников: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83DF5-8D8F-43B6-9DE9-D4464CAFE9F7}"/>
              </a:ext>
            </a:extLst>
          </p:cNvPr>
          <p:cNvSpPr txBox="1"/>
          <p:nvPr/>
        </p:nvSpPr>
        <p:spPr>
          <a:xfrm>
            <a:off x="1053365" y="5481253"/>
            <a:ext cx="8840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Производимый вид продукции – указываются наименования/виды производимой продукции, предназначенной для граждан, отнесенных к категориям социально уязвимых.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Предназначение производимого вида продукции – указывается, каким образом продукция применяется гражданами, отнесенными к категориям социально уязвимых.</a:t>
            </a:r>
          </a:p>
        </p:txBody>
      </p:sp>
      <p:graphicFrame>
        <p:nvGraphicFramePr>
          <p:cNvPr id="25" name="Таблица 3">
            <a:extLst>
              <a:ext uri="{FF2B5EF4-FFF2-40B4-BE49-F238E27FC236}">
                <a16:creationId xmlns:a16="http://schemas.microsoft.com/office/drawing/2014/main" xmlns="" id="{1E57F1F8-6FBE-452A-9B04-9FD926CC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34874"/>
              </p:ext>
            </p:extLst>
          </p:nvPr>
        </p:nvGraphicFramePr>
        <p:xfrm>
          <a:off x="1169860" y="2627767"/>
          <a:ext cx="8641020" cy="2819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506">
                  <a:extLst>
                    <a:ext uri="{9D8B030D-6E8A-4147-A177-3AD203B41FA5}">
                      <a16:colId xmlns:a16="http://schemas.microsoft.com/office/drawing/2014/main" xmlns="" val="3230363796"/>
                    </a:ext>
                  </a:extLst>
                </a:gridCol>
                <a:gridCol w="2335424">
                  <a:extLst>
                    <a:ext uri="{9D8B030D-6E8A-4147-A177-3AD203B41FA5}">
                      <a16:colId xmlns:a16="http://schemas.microsoft.com/office/drawing/2014/main" xmlns="" val="2081304187"/>
                    </a:ext>
                  </a:extLst>
                </a:gridCol>
                <a:gridCol w="3495911">
                  <a:extLst>
                    <a:ext uri="{9D8B030D-6E8A-4147-A177-3AD203B41FA5}">
                      <a16:colId xmlns:a16="http://schemas.microsoft.com/office/drawing/2014/main" xmlns="" val="1637307844"/>
                    </a:ext>
                  </a:extLst>
                </a:gridCol>
                <a:gridCol w="2136179">
                  <a:extLst>
                    <a:ext uri="{9D8B030D-6E8A-4147-A177-3AD203B41FA5}">
                      <a16:colId xmlns:a16="http://schemas.microsoft.com/office/drawing/2014/main" xmlns="" val="2064075135"/>
                    </a:ext>
                  </a:extLst>
                </a:gridCol>
              </a:tblGrid>
              <a:tr h="48294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Тип заявителя и налоговый режим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Источник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Дополнительные рекомендации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081896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Регистры бухгалтерского учета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раздельный учет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выручки от разных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видов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001367"/>
                  </a:ext>
                </a:extLst>
              </a:tr>
              <a:tr h="4829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ОСНО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 расходов и хозяйственных операций ИП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7452979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УСН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949990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ПСН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ИП, применяющих ПСН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539188"/>
                  </a:ext>
                </a:extLst>
              </a:tr>
              <a:tr h="561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</a:t>
                      </a:r>
                      <a:r>
                        <a:rPr lang="ru-RU" sz="1100" dirty="0" smtClean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Любые регистры учета доходов, которые ведет заявитель с целью контроля за фактическими доходами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82824"/>
                  </a:ext>
                </a:extLst>
              </a:tr>
            </a:tbl>
          </a:graphicData>
        </a:graphic>
      </p:graphicFrame>
      <p:pic>
        <p:nvPicPr>
          <p:cNvPr id="24" name="Google Shape;237;p8">
            <a:extLst>
              <a:ext uri="{FF2B5EF4-FFF2-40B4-BE49-F238E27FC236}">
                <a16:creationId xmlns:a16="http://schemas.microsoft.com/office/drawing/2014/main" xmlns="" id="{D28768AB-5ED0-41F5-ABFC-F05F300456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8;p8">
            <a:extLst>
              <a:ext uri="{FF2B5EF4-FFF2-40B4-BE49-F238E27FC236}">
                <a16:creationId xmlns:a16="http://schemas.microsoft.com/office/drawing/2014/main" xmlns="" id="{321ABE87-CBA3-454B-9EEB-6EBA6D509F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9;p8">
            <a:extLst>
              <a:ext uri="{FF2B5EF4-FFF2-40B4-BE49-F238E27FC236}">
                <a16:creationId xmlns:a16="http://schemas.microsoft.com/office/drawing/2014/main" xmlns="" id="{53D4C9B1-99EE-4190-9A98-2C42CE101D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17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1108234"/>
            <a:ext cx="884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Описание деятельности: ИП, применяющий УСН, предоставляет услуги по организации экскурсий для инвалидов-колясочников.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Согласно разделу I Книги учета доходов и расходов организаций и ИП, применяющих УСН, за 2020 год: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Оплата за предоставление услуг по организации экскурсий для инвалидов-колясочников и пенсионеров составила 200 000 руб., в том числе: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⎯ Организация экскурсий для инвалидов-колясочников – 100 000 руб.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⎯ Организация экскурсий для пенсионеров – 100 000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83DF5-8D8F-43B6-9DE9-D4464CAFE9F7}"/>
              </a:ext>
            </a:extLst>
          </p:cNvPr>
          <p:cNvSpPr txBox="1"/>
          <p:nvPr/>
        </p:nvSpPr>
        <p:spPr>
          <a:xfrm>
            <a:off x="1053366" y="5154127"/>
            <a:ext cx="853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разделить выручку между категориями граждан невозможно, рекомендуется по каждой категории указать суммарную полученную выручку с комментарием «Суммарная выручка от реализации товаров (работ, услуг), предназначенных для (перечислить категории граждан, для которых предназначаются товары (работы, услуги)».</a:t>
            </a:r>
          </a:p>
        </p:txBody>
      </p:sp>
      <p:graphicFrame>
        <p:nvGraphicFramePr>
          <p:cNvPr id="24" name="Таблица 4">
            <a:extLst>
              <a:ext uri="{FF2B5EF4-FFF2-40B4-BE49-F238E27FC236}">
                <a16:creationId xmlns:a16="http://schemas.microsoft.com/office/drawing/2014/main" xmlns="" id="{2AE531C2-3E28-41ED-A5C5-B98A4EBAB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34993"/>
              </p:ext>
            </p:extLst>
          </p:nvPr>
        </p:nvGraphicFramePr>
        <p:xfrm>
          <a:off x="1123391" y="2393673"/>
          <a:ext cx="8720686" cy="2574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0282">
                  <a:extLst>
                    <a:ext uri="{9D8B030D-6E8A-4147-A177-3AD203B41FA5}">
                      <a16:colId xmlns:a16="http://schemas.microsoft.com/office/drawing/2014/main" xmlns="" val="3177286169"/>
                    </a:ext>
                  </a:extLst>
                </a:gridCol>
                <a:gridCol w="2266109">
                  <a:extLst>
                    <a:ext uri="{9D8B030D-6E8A-4147-A177-3AD203B41FA5}">
                      <a16:colId xmlns:a16="http://schemas.microsoft.com/office/drawing/2014/main" xmlns="" val="3185130887"/>
                    </a:ext>
                  </a:extLst>
                </a:gridCol>
                <a:gridCol w="1286026">
                  <a:extLst>
                    <a:ext uri="{9D8B030D-6E8A-4147-A177-3AD203B41FA5}">
                      <a16:colId xmlns:a16="http://schemas.microsoft.com/office/drawing/2014/main" xmlns="" val="1931939301"/>
                    </a:ext>
                  </a:extLst>
                </a:gridCol>
                <a:gridCol w="2429161">
                  <a:extLst>
                    <a:ext uri="{9D8B030D-6E8A-4147-A177-3AD203B41FA5}">
                      <a16:colId xmlns:a16="http://schemas.microsoft.com/office/drawing/2014/main" xmlns="" val="3227755874"/>
                    </a:ext>
                  </a:extLst>
                </a:gridCol>
                <a:gridCol w="2219108">
                  <a:extLst>
                    <a:ext uri="{9D8B030D-6E8A-4147-A177-3AD203B41FA5}">
                      <a16:colId xmlns:a16="http://schemas.microsoft.com/office/drawing/2014/main" xmlns="" val="980243193"/>
                    </a:ext>
                  </a:extLst>
                </a:gridCol>
              </a:tblGrid>
              <a:tr h="806188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Производимый вид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продукции (услуг)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Предназначение производимого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вида продукции (услуг)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345686"/>
                  </a:ext>
                </a:extLst>
              </a:tr>
              <a:tr h="9709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экскурсий для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инвалидов- колясочников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ограничений –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Невозможности самостоятельно посещать культурные объекты, не адаптированные для инвалидов- колясочников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762092"/>
                  </a:ext>
                </a:extLst>
              </a:tr>
              <a:tr h="79753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Пенсионеры и (или)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граждане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предпенсионного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экскурсий для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пенсионеров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ограничений – низкой мобильности и склонности быстро уставать у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пожилых людей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774450"/>
                  </a:ext>
                </a:extLst>
              </a:tr>
            </a:tbl>
          </a:graphicData>
        </a:graphic>
      </p:graphicFrame>
      <p:pic>
        <p:nvPicPr>
          <p:cNvPr id="25" name="Google Shape;237;p8">
            <a:extLst>
              <a:ext uri="{FF2B5EF4-FFF2-40B4-BE49-F238E27FC236}">
                <a16:creationId xmlns:a16="http://schemas.microsoft.com/office/drawing/2014/main" xmlns="" id="{DBD08CB9-2B7A-4442-9CD3-DF5726835F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8;p8">
            <a:extLst>
              <a:ext uri="{FF2B5EF4-FFF2-40B4-BE49-F238E27FC236}">
                <a16:creationId xmlns:a16="http://schemas.microsoft.com/office/drawing/2014/main" xmlns="" id="{559B8FE3-4E54-427A-AE63-34E6275B4C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9;p8">
            <a:extLst>
              <a:ext uri="{FF2B5EF4-FFF2-40B4-BE49-F238E27FC236}">
                <a16:creationId xmlns:a16="http://schemas.microsoft.com/office/drawing/2014/main" xmlns="" id="{4A24A5BB-18F7-45D6-920E-42A1C3F104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27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539425" y="1009991"/>
            <a:ext cx="9722499" cy="1254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Выбор категории социального предприятия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54200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Категория №4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Деятельность, направленная на достижение общественно полезных целей 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и решение социальных проблем общества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40B50D-AC9A-47A7-ACD7-D34E3AB2D51F}"/>
              </a:ext>
            </a:extLst>
          </p:cNvPr>
          <p:cNvSpPr txBox="1"/>
          <p:nvPr/>
        </p:nvSpPr>
        <p:spPr>
          <a:xfrm>
            <a:off x="952970" y="2394622"/>
            <a:ext cx="8768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E9B68"/>
                </a:solidFill>
              </a:rPr>
              <a:t>Кому подходит данная категория?</a:t>
            </a:r>
            <a:endParaRPr lang="ru-RU" dirty="0">
              <a:solidFill>
                <a:srgbClr val="54200C"/>
              </a:solidFill>
            </a:endParaRPr>
          </a:p>
          <a:p>
            <a:r>
              <a:rPr lang="ru-RU" sz="1400" dirty="0">
                <a:solidFill>
                  <a:srgbClr val="54200C"/>
                </a:solidFill>
              </a:rPr>
              <a:t>Заявителям, осуществляющим социально значимую деятельность, приносящую пользу не только гражданам, отнесенным к категориям социально уязвимых, но и другим членам общества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DA6ADB-1A92-43AE-9206-67980A6DAA83}"/>
              </a:ext>
            </a:extLst>
          </p:cNvPr>
          <p:cNvSpPr txBox="1"/>
          <p:nvPr/>
        </p:nvSpPr>
        <p:spPr>
          <a:xfrm>
            <a:off x="2964742" y="450829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№1: </a:t>
            </a:r>
          </a:p>
          <a:p>
            <a:r>
              <a:rPr lang="ru-RU" sz="1200" b="1" dirty="0" smtClean="0">
                <a:solidFill>
                  <a:srgbClr val="E65339"/>
                </a:solidFill>
              </a:rPr>
              <a:t>Доля доходов не </a:t>
            </a:r>
            <a:r>
              <a:rPr lang="ru-RU" sz="1200" b="1" dirty="0">
                <a:solidFill>
                  <a:srgbClr val="E65339"/>
                </a:solidFill>
              </a:rPr>
              <a:t>менее 50% </a:t>
            </a:r>
            <a:r>
              <a:rPr lang="ru-RU" sz="1200" b="1" dirty="0" smtClean="0">
                <a:solidFill>
                  <a:srgbClr val="E65339"/>
                </a:solidFill>
              </a:rPr>
              <a:t>в общем объем</a:t>
            </a:r>
            <a:r>
              <a:rPr lang="ru-RU" sz="1200" dirty="0" smtClean="0">
                <a:solidFill>
                  <a:srgbClr val="541B0E"/>
                </a:solidFill>
              </a:rPr>
              <a:t>е доходов - от </a:t>
            </a:r>
            <a:r>
              <a:rPr lang="ru-RU" sz="1200" dirty="0">
                <a:solidFill>
                  <a:srgbClr val="541B0E"/>
                </a:solidFill>
              </a:rPr>
              <a:t>деятельности, направленной на достижение общественно полезных целей и решение социальных проблем общества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9FC78D-6929-429D-BE74-A1A1D6953175}"/>
              </a:ext>
            </a:extLst>
          </p:cNvPr>
          <p:cNvSpPr txBox="1"/>
          <p:nvPr/>
        </p:nvSpPr>
        <p:spPr>
          <a:xfrm>
            <a:off x="7817367" y="4505198"/>
            <a:ext cx="269587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№2: </a:t>
            </a:r>
          </a:p>
          <a:p>
            <a:r>
              <a:rPr lang="ru-RU" sz="1200" b="1" dirty="0">
                <a:solidFill>
                  <a:srgbClr val="E65339"/>
                </a:solidFill>
              </a:rPr>
              <a:t>Не менее 50% </a:t>
            </a:r>
            <a:r>
              <a:rPr lang="ru-RU" sz="1200" dirty="0">
                <a:solidFill>
                  <a:srgbClr val="54200C"/>
                </a:solidFill>
              </a:rPr>
              <a:t>полученной прибыли направлено </a:t>
            </a:r>
          </a:p>
          <a:p>
            <a:r>
              <a:rPr lang="ru-RU" sz="1200" dirty="0">
                <a:solidFill>
                  <a:srgbClr val="54200C"/>
                </a:solidFill>
              </a:rPr>
              <a:t>на осуществление такой деятельности в текущем году</a:t>
            </a:r>
          </a:p>
          <a:p>
            <a:r>
              <a:rPr lang="ru-RU" sz="1050" i="1" dirty="0">
                <a:solidFill>
                  <a:srgbClr val="54200C"/>
                </a:solidFill>
              </a:rPr>
              <a:t>Справочно:</a:t>
            </a:r>
          </a:p>
          <a:p>
            <a:r>
              <a:rPr lang="ru-RU" sz="1050" i="1" dirty="0">
                <a:solidFill>
                  <a:srgbClr val="54200C"/>
                </a:solidFill>
              </a:rPr>
              <a:t>Условие о прибыли применяется только к организациям (прибыль </a:t>
            </a:r>
          </a:p>
          <a:p>
            <a:r>
              <a:rPr lang="ru-RU" sz="1050" i="1" dirty="0">
                <a:solidFill>
                  <a:srgbClr val="54200C"/>
                </a:solidFill>
              </a:rPr>
              <a:t>не распределена между участниками, а направлена на развитие). К ИП условие не применяется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C0810E09-E679-472E-9BF7-F331B5F0E37F}"/>
              </a:ext>
            </a:extLst>
          </p:cNvPr>
          <p:cNvGraphicFramePr/>
          <p:nvPr/>
        </p:nvGraphicFramePr>
        <p:xfrm>
          <a:off x="939989" y="4270152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A6FEC89-931F-49EC-9DDA-15B604A81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58738"/>
          <a:stretch/>
        </p:blipFill>
        <p:spPr>
          <a:xfrm>
            <a:off x="936406" y="3447992"/>
            <a:ext cx="1018292" cy="924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9C7EAE-6198-4631-8CC4-1F694FA2283D}"/>
              </a:ext>
            </a:extLst>
          </p:cNvPr>
          <p:cNvSpPr txBox="1"/>
          <p:nvPr/>
        </p:nvSpPr>
        <p:spPr>
          <a:xfrm>
            <a:off x="2261053" y="3379507"/>
            <a:ext cx="7554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CE9B68"/>
                </a:solidFill>
              </a:rPr>
              <a:t>Каким условиям должны соответствовать такие заявители?</a:t>
            </a:r>
          </a:p>
          <a:p>
            <a:endParaRPr lang="ru-RU" sz="16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54200C"/>
                </a:solidFill>
              </a:rPr>
              <a:t>По итогам года, предшествующего году подачи заявки: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17BF75EF-08C9-4A90-A7AC-65BEDAD4094D}"/>
              </a:ext>
            </a:extLst>
          </p:cNvPr>
          <p:cNvGraphicFramePr/>
          <p:nvPr/>
        </p:nvGraphicFramePr>
        <p:xfrm>
          <a:off x="5788549" y="4274635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Google Shape;237;p8">
            <a:extLst>
              <a:ext uri="{FF2B5EF4-FFF2-40B4-BE49-F238E27FC236}">
                <a16:creationId xmlns:a16="http://schemas.microsoft.com/office/drawing/2014/main" xmlns="" id="{E9CE9CB0-D2B0-45E0-B5C5-661A2DFF202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38;p8">
            <a:extLst>
              <a:ext uri="{FF2B5EF4-FFF2-40B4-BE49-F238E27FC236}">
                <a16:creationId xmlns:a16="http://schemas.microsoft.com/office/drawing/2014/main" xmlns="" id="{84DBB223-3D97-4EA2-83FB-5286E8EB6A2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39;p8">
            <a:extLst>
              <a:ext uri="{FF2B5EF4-FFF2-40B4-BE49-F238E27FC236}">
                <a16:creationId xmlns:a16="http://schemas.microsoft.com/office/drawing/2014/main" xmlns="" id="{7ED22D53-2861-49E5-9CE9-915A3D9FDC7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4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1340040" y="1009991"/>
            <a:ext cx="8275540" cy="83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Какие направления деятельности относятся к данной категории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033262-E1DE-4495-A7CC-C33D15F2DA78}"/>
              </a:ext>
            </a:extLst>
          </p:cNvPr>
          <p:cNvSpPr txBox="1"/>
          <p:nvPr/>
        </p:nvSpPr>
        <p:spPr>
          <a:xfrm>
            <a:off x="1216469" y="2175782"/>
            <a:ext cx="892899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направленные на укрепление семьи, обеспечение семейного воспитания детей и поддержку материнства и детства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отдыха и оздоровления детей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сфере дошкольного и общего образования, дополнительного образования детей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Психолого-педагогическая, медицинская и социальная помощь обучающимся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волонтеров социально ориентированных НКО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Культурно-просветительская деятельность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направленные на развитие межнационального сотрудничества, сохранение и защиту самобытности, культуры, языков и традиций народов России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6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периодических печатных изданий и книжной продукции, связанной с образованием, наукой и культурой</a:t>
            </a:r>
          </a:p>
          <a:p>
            <a:endParaRPr lang="ru-RU" sz="12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организации / ИП должны быть указаны ОКВЭД2, относящиеся к указанным направлениям деятельности </a:t>
            </a:r>
          </a:p>
        </p:txBody>
      </p:sp>
      <p:pic>
        <p:nvPicPr>
          <p:cNvPr id="17" name="Google Shape;237;p8">
            <a:extLst>
              <a:ext uri="{FF2B5EF4-FFF2-40B4-BE49-F238E27FC236}">
                <a16:creationId xmlns:a16="http://schemas.microsoft.com/office/drawing/2014/main" xmlns="" id="{E4700AED-8656-4C7E-8DD3-E98363C266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8;p8">
            <a:extLst>
              <a:ext uri="{FF2B5EF4-FFF2-40B4-BE49-F238E27FC236}">
                <a16:creationId xmlns:a16="http://schemas.microsoft.com/office/drawing/2014/main" xmlns="" id="{06A7565E-743A-4B66-A90F-FBDB9629B3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9;p8">
            <a:extLst>
              <a:ext uri="{FF2B5EF4-FFF2-40B4-BE49-F238E27FC236}">
                <a16:creationId xmlns:a16="http://schemas.microsoft.com/office/drawing/2014/main" xmlns="" id="{EF28F725-A1E3-4692-A971-15BE7045CE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66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395952" y="1009991"/>
            <a:ext cx="10057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u="none" strike="noStrike" baseline="0" dirty="0">
                <a:solidFill>
                  <a:srgbClr val="522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НЕОБХОДИМО ПРЕДОСТАВИТЬ ДЛЯ ПОЛУЧЕНИЯ СТАТУСА СОЦИАЛЬНОГО ПРЕДПРИЯТИЯ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F92C2A-21D1-4A32-B772-553C0A129711}"/>
              </a:ext>
            </a:extLst>
          </p:cNvPr>
          <p:cNvSpPr txBox="1"/>
          <p:nvPr/>
        </p:nvSpPr>
        <p:spPr>
          <a:xfrm>
            <a:off x="1381920" y="2276872"/>
            <a:ext cx="80375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признании субъекта малого или среднего предпринимательства социальным предприятием (Приложение 1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о доле доходов и о доле полученной чистой прибыли (Приложение 6 к Порядку);</a:t>
            </a: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E9B68"/>
              </a:buClr>
              <a:buFont typeface="+mj-lt"/>
              <a:buAutoNum type="arabicPeriod"/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осуществлении деятельности из числа видов деятельности, направленной на достижение общественно полезных целей, способствующих решению социальных проблем общества (Приложение 8 к Порядку).</a:t>
            </a:r>
          </a:p>
          <a:p>
            <a:pPr marL="342900" indent="-342900" algn="ctr">
              <a:buClr>
                <a:srgbClr val="CE9B68"/>
              </a:buClr>
              <a:buFont typeface="+mj-lt"/>
              <a:buAutoNum type="arabicPeriod"/>
            </a:pPr>
            <a:endParaRPr lang="ru-RU" sz="1600" i="0" u="none" strike="noStrike" baseline="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E9B68"/>
              </a:buClr>
            </a:pPr>
            <a:r>
              <a:rPr lang="ru-RU" sz="1600" i="0" u="none" strike="noStrike" baseline="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необходимо предоставить документ, удостоверяющий полномочия представителя заявителя (доверенность).</a:t>
            </a:r>
          </a:p>
        </p:txBody>
      </p:sp>
      <p:pic>
        <p:nvPicPr>
          <p:cNvPr id="18" name="Google Shape;237;p8">
            <a:extLst>
              <a:ext uri="{FF2B5EF4-FFF2-40B4-BE49-F238E27FC236}">
                <a16:creationId xmlns:a16="http://schemas.microsoft.com/office/drawing/2014/main" xmlns="" id="{FD425039-D640-467B-8368-17B8A6FDEF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8;p8">
            <a:extLst>
              <a:ext uri="{FF2B5EF4-FFF2-40B4-BE49-F238E27FC236}">
                <a16:creationId xmlns:a16="http://schemas.microsoft.com/office/drawing/2014/main" xmlns="" id="{B2AD39EB-0E59-471F-8224-29502505C2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9;p8">
            <a:extLst>
              <a:ext uri="{FF2B5EF4-FFF2-40B4-BE49-F238E27FC236}">
                <a16:creationId xmlns:a16="http://schemas.microsoft.com/office/drawing/2014/main" xmlns="" id="{D780A543-12D3-42B4-9CEF-CA32F8D323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886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A52B2804-09AB-40D2-A6E6-2EDB1EAF622D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A90D09A-DA15-4850-891B-197450CD34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043BEED-95DD-4581-95D0-6E44D1EA3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F75D5B-6F0A-4DBB-8AE3-6EEEF5E173F2}"/>
              </a:ext>
            </a:extLst>
          </p:cNvPr>
          <p:cNvSpPr txBox="1"/>
          <p:nvPr/>
        </p:nvSpPr>
        <p:spPr>
          <a:xfrm>
            <a:off x="1226333" y="1049171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54200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DBB2E347-5C75-44FD-A5A4-780467C54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79363"/>
              </p:ext>
            </p:extLst>
          </p:nvPr>
        </p:nvGraphicFramePr>
        <p:xfrm>
          <a:off x="1153421" y="1060587"/>
          <a:ext cx="8796867" cy="5339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71141117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2232496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1834029454"/>
                    </a:ext>
                  </a:extLst>
                </a:gridCol>
                <a:gridCol w="3108235">
                  <a:extLst>
                    <a:ext uri="{9D8B030D-6E8A-4147-A177-3AD203B41FA5}">
                      <a16:colId xmlns:a16="http://schemas.microsoft.com/office/drawing/2014/main" xmlns="" val="1285431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Виды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ОКВЭД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4394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оказанию психолого-педагогических и иных услуг, направленных на укрепление семьи, обеспечение семейного воспитания детей и поддержку материнства и детства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 Образование общее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85.11 Образование дошкольное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85.12 Образование начальное общее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85.13 Образование основное общее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85.14 Образование среднее общее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86.10 Деятельность больничных организаций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87.90 Деятельность по уходу с обеспечением проживания прочая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 Предоставление прочих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социальных услуг без обеспечения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проживания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88.91 Предоставление услуг по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дневному уходу за детьми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88.99 Предоставление прочих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социальных услуг без обеспечения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проживания, не включенных в другие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группировки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виды деятельности,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соответствующие </a:t>
                      </a:r>
                      <a:r>
                        <a:rPr lang="ru-RU" sz="1000" dirty="0" smtClean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данному направлению</a:t>
                      </a:r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направлению деятельности относится широкий спектр услуг, направленных укрепление семьи, обеспечение семейного воспитания детей и поддержку материнства и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детства, отдельными примерами которых могут быть: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Услуги психологов и педагогов;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Услуги логопедов, деятельность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логопедических центров;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Семейные консультации, консультации будущих и молодых родителей;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Присмотр за детьми на дому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(предоставление услуг нянь и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гувернанток);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Присмотр за детьми в  специальных учреждениях (детских садах и яслях);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Организация внеклассных занятий для детей, которых не с кем оставить после уроков;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Деятельность по профилактике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социального сиротства, социальные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семьям, попавшим в трудную жизненную ситуацию (в том числе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и разъяснительные работы, патронаж, проведение информационно просветительских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мероприятий);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Услуги, направленные на поддержку семей с приемными детьми (в том числе консультации и патронаж);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Детские деревни.</a:t>
                      </a:r>
                    </a:p>
                    <a:p>
                      <a:pPr algn="l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Приведенные выше примеры не являются исчерпывающими.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588759"/>
                  </a:ext>
                </a:extLst>
              </a:tr>
            </a:tbl>
          </a:graphicData>
        </a:graphic>
      </p:graphicFrame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25B8C1F-2A51-483F-B551-665D45FE8090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237;p8">
            <a:extLst>
              <a:ext uri="{FF2B5EF4-FFF2-40B4-BE49-F238E27FC236}">
                <a16:creationId xmlns:a16="http://schemas.microsoft.com/office/drawing/2014/main" xmlns="" id="{75740893-0DF1-4368-B6AB-B01679671B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8;p8">
            <a:extLst>
              <a:ext uri="{FF2B5EF4-FFF2-40B4-BE49-F238E27FC236}">
                <a16:creationId xmlns:a16="http://schemas.microsoft.com/office/drawing/2014/main" xmlns="" id="{39FEBBF0-8526-4FFF-99DE-20917FECD2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9;p8">
            <a:extLst>
              <a:ext uri="{FF2B5EF4-FFF2-40B4-BE49-F238E27FC236}">
                <a16:creationId xmlns:a16="http://schemas.microsoft.com/office/drawing/2014/main" xmlns="" id="{0FE63E80-605D-4D56-9992-5730A9ECCB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08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A52B2804-09AB-40D2-A6E6-2EDB1EAF622D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A90D09A-DA15-4850-891B-197450CD34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043BEED-95DD-4581-95D0-6E44D1EA3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F75D5B-6F0A-4DBB-8AE3-6EEEF5E173F2}"/>
              </a:ext>
            </a:extLst>
          </p:cNvPr>
          <p:cNvSpPr txBox="1"/>
          <p:nvPr/>
        </p:nvSpPr>
        <p:spPr>
          <a:xfrm>
            <a:off x="1226333" y="1049171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54200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25B8C1F-2A51-483F-B551-665D45FE8090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3">
            <a:extLst>
              <a:ext uri="{FF2B5EF4-FFF2-40B4-BE49-F238E27FC236}">
                <a16:creationId xmlns:a16="http://schemas.microsoft.com/office/drawing/2014/main" xmlns="" id="{5E3284A6-1525-425A-AD01-11F1CA5C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8268"/>
              </p:ext>
            </p:extLst>
          </p:nvPr>
        </p:nvGraphicFramePr>
        <p:xfrm>
          <a:off x="1168602" y="1033044"/>
          <a:ext cx="8796867" cy="493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7721">
                  <a:extLst>
                    <a:ext uri="{9D8B030D-6E8A-4147-A177-3AD203B41FA5}">
                      <a16:colId xmlns:a16="http://schemas.microsoft.com/office/drawing/2014/main" xmlns="" val="2927001749"/>
                    </a:ext>
                  </a:extLst>
                </a:gridCol>
                <a:gridCol w="2070846">
                  <a:extLst>
                    <a:ext uri="{9D8B030D-6E8A-4147-A177-3AD203B41FA5}">
                      <a16:colId xmlns:a16="http://schemas.microsoft.com/office/drawing/2014/main" xmlns="" val="3145037761"/>
                    </a:ext>
                  </a:extLst>
                </a:gridCol>
                <a:gridCol w="3217893">
                  <a:extLst>
                    <a:ext uri="{9D8B030D-6E8A-4147-A177-3AD203B41FA5}">
                      <a16:colId xmlns:a16="http://schemas.microsoft.com/office/drawing/2014/main" xmlns="" val="1949623287"/>
                    </a:ext>
                  </a:extLst>
                </a:gridCol>
                <a:gridCol w="3190407">
                  <a:extLst>
                    <a:ext uri="{9D8B030D-6E8A-4147-A177-3AD203B41FA5}">
                      <a16:colId xmlns:a16="http://schemas.microsoft.com/office/drawing/2014/main" xmlns="" val="806481909"/>
                    </a:ext>
                  </a:extLst>
                </a:gridCol>
              </a:tblGrid>
              <a:tr h="240616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отдыха и оздоровления детей</a:t>
                      </a:r>
                    </a:p>
                    <a:p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55.20 Деятельность по предоставлению мест для краткосрочного  проживания; 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85.41.1 Образование в области спорта и отдыха; 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86.90.4 Деятельность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санаторно-курортных организаций; 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 Деятельность в области спорта;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93.11 Деятельность спортивных объектов; 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93.12 Деятельность спортивных клубов; 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93.13 Деятельность фитнес-центров; 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93.19 Деятельность в области спорта прочая.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59.14 Деятельность в области демонстрации кинофильмов</a:t>
                      </a:r>
                    </a:p>
                    <a:p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направлению деятельности относится широкий спектр услуг по организации отдыха и оздоровления детей, отдельными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примерами которых могут быть: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Детские лагеря;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Детские санатории;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Спортивные секции для детей;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Фитнес центры, конноспортивные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центры, спортивные клубы, бассейны, специализирующиеся на детском спорте;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Детско-юношеские спортивные школы;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Детские кинотеатры.</a:t>
                      </a:r>
                    </a:p>
                    <a:p>
                      <a:r>
                        <a:rPr lang="ru-RU" sz="10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Приведенные выше примеры не являются исчерпывающими.</a:t>
                      </a:r>
                    </a:p>
                    <a:p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2083"/>
                  </a:ext>
                </a:extLst>
              </a:tr>
              <a:tr h="240616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  <a:p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оказанию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 в сфере дошкольного образования и общего образования,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дополнительного образования детей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 Образование общее; 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85.11 Образование дошкольное; 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85.12 Образование начальное общее;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85.13 Образование основное общее; 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85.14 Образование среднее общее; 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 Образование дополнительное.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 Образование дополнительное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и взрослых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85.41.1 Образование в области спорта и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отдыха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85.41.2 Образование в области культуры</a:t>
                      </a:r>
                    </a:p>
                    <a:p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направлению деятельности относится широкий спектр образовательных услуг для детей, включая как обучение в рамках начального и среднего образования, так и дополнительное образование в области спорта, творчества, музыки, танцев, обучения навыкам управления техническими средствами и др.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могут оказываться как в группах, таки индивидуально, в том числе на дому.</a:t>
                      </a:r>
                    </a:p>
                    <a:p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оказанию образовательных услуг может быть организована в различных формах, в том числе в форме детских садов, школ, детских развивающих центров, творческих клубов, дворцов культуры, творческих мастерских, секций, кружков индивидуально.</a:t>
                      </a:r>
                    </a:p>
                    <a:p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609582"/>
                  </a:ext>
                </a:extLst>
              </a:tr>
            </a:tbl>
          </a:graphicData>
        </a:graphic>
      </p:graphicFrame>
      <p:pic>
        <p:nvPicPr>
          <p:cNvPr id="13" name="Google Shape;237;p8">
            <a:extLst>
              <a:ext uri="{FF2B5EF4-FFF2-40B4-BE49-F238E27FC236}">
                <a16:creationId xmlns:a16="http://schemas.microsoft.com/office/drawing/2014/main" xmlns="" id="{FDD8B5BD-56F9-4174-BF61-D303D032BC3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8;p8">
            <a:extLst>
              <a:ext uri="{FF2B5EF4-FFF2-40B4-BE49-F238E27FC236}">
                <a16:creationId xmlns:a16="http://schemas.microsoft.com/office/drawing/2014/main" xmlns="" id="{3818B6B9-9331-466B-9597-E42E141AA4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9;p8">
            <a:extLst>
              <a:ext uri="{FF2B5EF4-FFF2-40B4-BE49-F238E27FC236}">
                <a16:creationId xmlns:a16="http://schemas.microsoft.com/office/drawing/2014/main" xmlns="" id="{7C868F6A-58ED-4EFD-BB09-61A5D2E860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461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A52B2804-09AB-40D2-A6E6-2EDB1EAF622D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A90D09A-DA15-4850-891B-197450CD34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043BEED-95DD-4581-95D0-6E44D1EA3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25B8C1F-2A51-483F-B551-665D45FE8090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xmlns="" id="{4D814D59-6B65-456C-9F69-D72E254E5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7480"/>
              </p:ext>
            </p:extLst>
          </p:nvPr>
        </p:nvGraphicFramePr>
        <p:xfrm>
          <a:off x="930190" y="919644"/>
          <a:ext cx="9055136" cy="55614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7049">
                  <a:extLst>
                    <a:ext uri="{9D8B030D-6E8A-4147-A177-3AD203B41FA5}">
                      <a16:colId xmlns:a16="http://schemas.microsoft.com/office/drawing/2014/main" xmlns="" val="2927001749"/>
                    </a:ext>
                  </a:extLst>
                </a:gridCol>
                <a:gridCol w="2131644">
                  <a:extLst>
                    <a:ext uri="{9D8B030D-6E8A-4147-A177-3AD203B41FA5}">
                      <a16:colId xmlns:a16="http://schemas.microsoft.com/office/drawing/2014/main" xmlns="" val="314503776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1949623287"/>
                    </a:ext>
                  </a:extLst>
                </a:gridCol>
                <a:gridCol w="3284075">
                  <a:extLst>
                    <a:ext uri="{9D8B030D-6E8A-4147-A177-3AD203B41FA5}">
                      <a16:colId xmlns:a16="http://schemas.microsoft.com/office/drawing/2014/main" xmlns="" val="806481909"/>
                    </a:ext>
                  </a:extLst>
                </a:gridCol>
              </a:tblGrid>
              <a:tr h="5561406">
                <a:tc>
                  <a:txBody>
                    <a:bodyPr/>
                    <a:lstStyle/>
                    <a:p>
                      <a:r>
                        <a:rPr lang="ru-RU" sz="9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5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оказанию</a:t>
                      </a:r>
                    </a:p>
                    <a:p>
                      <a:pPr algn="ctr"/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 адаптации</a:t>
                      </a:r>
                    </a:p>
                    <a:p>
                      <a:endParaRPr lang="ru-RU" sz="95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 Образование общее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85.11 Образование дошкольное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85.12 Образование начальное общее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85.13 Образование основное общее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85.14 Образование среднее общее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 Медицинская и стоматологическая практика;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86.21 Общая врачебная практика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86.22 Специальная врачебная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86.23 Стоматологическая практика 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86.90 Деятельность в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 медицины прочая; 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86.90.3 Деятельность массажных салонов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86.90.4 Деятельность санаторно-курортных организаций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86.90.9 Деятельность в области медицины прочая, не включенная в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группировки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 Деятельность по медицинскому уходу с обеспечением  проживания; 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87.10 Деятельность по медицинскому уходу с обеспечением проживания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 Деятельность по оказанию помощи на дому для лиц с ограниченными возможностями развития, душевнобольным и наркозависимым; 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87.20 Деятельность по оказанию помощи на дому для лиц с ограниченными возможностями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развития, душевнобольным и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наркозависимым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 Предоставление прочих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социальных услуг без обеспечения проживания.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88.91 Предоставление услуг по дневному уходу за детьми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88.99 Предоставлению прочих социальных услуг без обеспечения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проживания, не включенных в другие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группировки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направлению деятельности относится широкий спектр услуг, направленных на оказание помощи обучающимся, испытывающим трудности в освоении основных  общеобразовательных программ,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развитии и социальной адаптации, отдельными примерами которых могут быть: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Услуги психологов и педагогов;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Услуги логопедов, деятельность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логопедических центров;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Психолого-педагогическое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консультирование и сопровождение семей;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Проведение дополнительных занятий с детьми, испытывающими трудности в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освоении основных общеобразовательных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программ, в том числе на дому;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Спецшколы;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Медицинские услуги, направленные на диагностику и лечение проблем, приводящих к трудностям в обучении детей, в том числе стоматологические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услуги, массаж, ФЛК, физиотерапия и др.;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Медицинские услуги, направленные на коррекцию психологического состояния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детей, в том психотерапия;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специализированных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санаториев и лагерей.</a:t>
                      </a:r>
                    </a:p>
                    <a:p>
                      <a:r>
                        <a:rPr lang="ru-RU" sz="95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Приведенные выше примеры не являются исчерпывающими.</a:t>
                      </a:r>
                    </a:p>
                    <a:p>
                      <a:endParaRPr lang="ru-RU" sz="95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2083"/>
                  </a:ext>
                </a:extLst>
              </a:tr>
            </a:tbl>
          </a:graphicData>
        </a:graphic>
      </p:graphicFrame>
      <p:pic>
        <p:nvPicPr>
          <p:cNvPr id="12" name="Google Shape;237;p8">
            <a:extLst>
              <a:ext uri="{FF2B5EF4-FFF2-40B4-BE49-F238E27FC236}">
                <a16:creationId xmlns:a16="http://schemas.microsoft.com/office/drawing/2014/main" xmlns="" id="{E401D9DC-6A6E-4ABE-BCAE-70A3986AA8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8;p8">
            <a:extLst>
              <a:ext uri="{FF2B5EF4-FFF2-40B4-BE49-F238E27FC236}">
                <a16:creationId xmlns:a16="http://schemas.microsoft.com/office/drawing/2014/main" xmlns="" id="{2A933A61-0A47-4332-A2C8-D5FC80BFB2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9;p8">
            <a:extLst>
              <a:ext uri="{FF2B5EF4-FFF2-40B4-BE49-F238E27FC236}">
                <a16:creationId xmlns:a16="http://schemas.microsoft.com/office/drawing/2014/main" xmlns="" id="{36C94F1B-55F6-4C23-ABD5-CEEEB835C4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27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A52B2804-09AB-40D2-A6E6-2EDB1EAF622D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A90D09A-DA15-4850-891B-197450CD34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043BEED-95DD-4581-95D0-6E44D1EA3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25B8C1F-2A51-483F-B551-665D45FE8090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3">
            <a:extLst>
              <a:ext uri="{FF2B5EF4-FFF2-40B4-BE49-F238E27FC236}">
                <a16:creationId xmlns:a16="http://schemas.microsoft.com/office/drawing/2014/main" xmlns="" id="{C466A0F3-BC4D-49F3-A712-B0175CA73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51466"/>
              </p:ext>
            </p:extLst>
          </p:nvPr>
        </p:nvGraphicFramePr>
        <p:xfrm>
          <a:off x="969173" y="895287"/>
          <a:ext cx="9055136" cy="56041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7049">
                  <a:extLst>
                    <a:ext uri="{9D8B030D-6E8A-4147-A177-3AD203B41FA5}">
                      <a16:colId xmlns:a16="http://schemas.microsoft.com/office/drawing/2014/main" xmlns="" val="2927001749"/>
                    </a:ext>
                  </a:extLst>
                </a:gridCol>
                <a:gridCol w="1987628">
                  <a:extLst>
                    <a:ext uri="{9D8B030D-6E8A-4147-A177-3AD203B41FA5}">
                      <a16:colId xmlns:a16="http://schemas.microsoft.com/office/drawing/2014/main" xmlns="" val="314503776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1949623287"/>
                    </a:ext>
                  </a:extLst>
                </a:gridCol>
                <a:gridCol w="3356083">
                  <a:extLst>
                    <a:ext uri="{9D8B030D-6E8A-4147-A177-3AD203B41FA5}">
                      <a16:colId xmlns:a16="http://schemas.microsoft.com/office/drawing/2014/main" xmlns="" val="806481909"/>
                    </a:ext>
                  </a:extLst>
                </a:gridCol>
              </a:tblGrid>
              <a:tr h="218862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обучению</a:t>
                      </a:r>
                    </a:p>
                    <a:p>
                      <a:pPr algn="ctr"/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 и добровольцев (волонтеров) социально ориентированных некоммерческих организаций, направленному на повышение качества предоставления услуг такими организациями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 Образование профессиональное; 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 Обучение профессиональное; 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85.42.1 Деятельность школ подготовки водителей автотранспортных средств;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85.42.9 Деятельность по дополнительному профессиональному образованию прочая, не включенная в другие группировки.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направлению деятельности относятся услуги по обучению волонтеров навыкам, необходимым для оказания услуг в рамках деятельности социально ориентированных НКО, отдельными примерами которых могут быть: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Оказание первичной медицинской помощи;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Обеспечение поддержки и ухода клиента НКО;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Общение с клиентами НКО;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Оказание психологической помощи;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Анализ и оценка состояния клиентов НКО;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Идентификация кризисных ситуаций и реагирование на них.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Приведенные выше примеры не являются исчерпывающими.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2083"/>
                  </a:ext>
                </a:extLst>
              </a:tr>
              <a:tr h="3415491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Культурно-просветительская деятельность (в том числе  деятельность частных музеев, театров, библиотек, архивов, школ-студий, творческих мастерских, ботанических и зоологических садов, домов культуры, домов народного творчества)</a:t>
                      </a: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32.99.8 Производство изделий народных художественных промыслов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 Образование дополнительное детей и взрослых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85.41.2 Образование в области культуры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85.41.9 Образование дополнительное детей и взрослых прочее, не включённое в другие группировки в части тренингов и курсов для разных профессий, хобби и занятий для личного роста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90.04.3 Деятельность учреждений клубного типа: клубов, дворцов и домов культуры, домов народного творчества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Деятельность библиотек, архивов, музеев и прочих объектов культуры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 Деятельность библиотек, архивов, музеев и прочих объектов культуры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91.01 Деятельность библиотек и архивов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91.02 Деятельность музеев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91.03 Деятельность по охране исторических мест и зданий, памятников культуры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91.04 Деятельность ботанических садов, зоопарков, государственных природных заповедников и национальных парков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виды деятельности, соответствующие данному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направлению деятельности, не указанные в приведенном перечне примеров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направлению деятельности относится широкий спектр образовательных услуг для детей, включая как обучение в рамках начального и среднего образования, так и дополнительное образование в области спорта, творчества, музыки, танцев, обучения навыкам управления техническими средствами и др.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могут оказываться как в группах, таки индивидуально, в том числе на дому.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оказанию образовательных услуг может быть организована в различных формах, в том числе в форме детских садов, школ, детских развивающих центров, творческих клубов, дворцов культуры, творческих мастерских, секций, кружков.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609582"/>
                  </a:ext>
                </a:extLst>
              </a:tr>
            </a:tbl>
          </a:graphicData>
        </a:graphic>
      </p:graphicFrame>
      <p:pic>
        <p:nvPicPr>
          <p:cNvPr id="13" name="Google Shape;237;p8">
            <a:extLst>
              <a:ext uri="{FF2B5EF4-FFF2-40B4-BE49-F238E27FC236}">
                <a16:creationId xmlns:a16="http://schemas.microsoft.com/office/drawing/2014/main" xmlns="" id="{A40924C5-587A-42DD-BB99-F3BFA48DDE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8;p8">
            <a:extLst>
              <a:ext uri="{FF2B5EF4-FFF2-40B4-BE49-F238E27FC236}">
                <a16:creationId xmlns:a16="http://schemas.microsoft.com/office/drawing/2014/main" xmlns="" id="{E242277F-020C-44EF-BFF1-5C1283B77A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9;p8">
            <a:extLst>
              <a:ext uri="{FF2B5EF4-FFF2-40B4-BE49-F238E27FC236}">
                <a16:creationId xmlns:a16="http://schemas.microsoft.com/office/drawing/2014/main" xmlns="" id="{1E208785-AE79-486F-825C-20A4091F76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50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AC85423E-40DF-47DB-B50D-BEE60056787B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96A70C2-9F36-45A7-B943-A8ED5FC4D3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98C847-AC63-400D-92C3-A15DD7C0B957}"/>
              </a:ext>
            </a:extLst>
          </p:cNvPr>
          <p:cNvSpPr txBox="1"/>
          <p:nvPr/>
        </p:nvSpPr>
        <p:spPr>
          <a:xfrm>
            <a:off x="826656" y="848713"/>
            <a:ext cx="92273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54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подаются ежегодно в срок </a:t>
            </a:r>
            <a:r>
              <a:rPr lang="ru-RU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</a:t>
            </a:r>
            <a:r>
              <a:rPr 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 текущего календарного года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54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предыдущий календарный год </a:t>
            </a:r>
            <a:r>
              <a:rPr lang="ru-RU" sz="2000" dirty="0">
                <a:solidFill>
                  <a:srgbClr val="54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внесения сведений о таких социальных предприятиях в единый реестр субъектов малого и среднего предпринимательства 10 июля текущего года.</a:t>
            </a:r>
          </a:p>
          <a:p>
            <a:pPr algn="just"/>
            <a:r>
              <a:rPr lang="ru-RU" sz="2000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также </a:t>
            </a:r>
            <a:r>
              <a:rPr lang="ru-RU" sz="20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подаваться субъектами малого или среднего предпринимательства со 2 мая по 31 декабря текущего календарного </a:t>
            </a:r>
            <a:r>
              <a:rPr lang="ru-RU" sz="2000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endParaRPr lang="ru-RU" sz="2000" dirty="0">
              <a:solidFill>
                <a:srgbClr val="54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54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Заявителе должны содержаться в Реестре  субъектов малого и среднего предпринимательства по состоянию </a:t>
            </a:r>
            <a:r>
              <a:rPr lang="ru-RU" sz="2000" b="1" u="sng" dirty="0">
                <a:solidFill>
                  <a:srgbClr val="E653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дату проверки.</a:t>
            </a:r>
          </a:p>
          <a:p>
            <a:pPr algn="just"/>
            <a:endParaRPr lang="ru-RU" sz="2000" dirty="0">
              <a:solidFill>
                <a:srgbClr val="54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54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</a:t>
            </a:r>
            <a:r>
              <a:rPr lang="ru-RU" sz="2000" b="1" u="sng" dirty="0">
                <a:solidFill>
                  <a:srgbClr val="E653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должен осуществлять </a:t>
            </a:r>
            <a:r>
              <a:rPr lang="ru-RU" sz="2000" dirty="0">
                <a:solidFill>
                  <a:srgbClr val="54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и (или ) реализацию подакцизных товаров, а также добычи и (или) реализации полезных ископаемых.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6F72FC-0EC2-42CB-99BA-2E59E33A0608}"/>
              </a:ext>
            </a:extLst>
          </p:cNvPr>
          <p:cNvSpPr txBox="1"/>
          <p:nvPr/>
        </p:nvSpPr>
        <p:spPr>
          <a:xfrm>
            <a:off x="2858257" y="5246643"/>
            <a:ext cx="65645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Минэкономразвития России от 29.11.2019 №773 «Об утверждении Порядка признания субъекта малого или среднего предпринимательства социальным предприятием Порядка формирования перечня субъектов малого и среднего предпринимательства, имеющих статус социального предприятия»</a:t>
            </a:r>
            <a:endParaRPr lang="ru-RU" sz="1400" i="1" dirty="0">
              <a:solidFill>
                <a:srgbClr val="CE9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ECEF0DA0-D503-4F04-9849-2BB9B629F3B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26E440F-0B22-421B-B361-1282279CBD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16" name="Google Shape;237;p8">
            <a:extLst>
              <a:ext uri="{FF2B5EF4-FFF2-40B4-BE49-F238E27FC236}">
                <a16:creationId xmlns:a16="http://schemas.microsoft.com/office/drawing/2014/main" xmlns="" id="{4FFAD755-2FD7-48B8-8421-1CC5B4F985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8;p8">
            <a:extLst>
              <a:ext uri="{FF2B5EF4-FFF2-40B4-BE49-F238E27FC236}">
                <a16:creationId xmlns:a16="http://schemas.microsoft.com/office/drawing/2014/main" xmlns="" id="{A43FF748-8830-4FA4-BD13-6F282F1ED5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9;p8">
            <a:extLst>
              <a:ext uri="{FF2B5EF4-FFF2-40B4-BE49-F238E27FC236}">
                <a16:creationId xmlns:a16="http://schemas.microsoft.com/office/drawing/2014/main" xmlns="" id="{E060480B-879E-472F-AD2D-74A3821CA0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EEE45E-673D-4F10-B79F-537E8B052F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9" y="4990871"/>
            <a:ext cx="1445667" cy="16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A52B2804-09AB-40D2-A6E6-2EDB1EAF622D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A90D09A-DA15-4850-891B-197450CD34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043BEED-95DD-4581-95D0-6E44D1EA3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25B8C1F-2A51-483F-B551-665D45FE8090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xmlns="" id="{76378B37-FB9B-46C7-A7AE-AF6417E8D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19680"/>
              </p:ext>
            </p:extLst>
          </p:nvPr>
        </p:nvGraphicFramePr>
        <p:xfrm>
          <a:off x="895152" y="911431"/>
          <a:ext cx="9055136" cy="5669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7049">
                  <a:extLst>
                    <a:ext uri="{9D8B030D-6E8A-4147-A177-3AD203B41FA5}">
                      <a16:colId xmlns:a16="http://schemas.microsoft.com/office/drawing/2014/main" xmlns="" val="2927001749"/>
                    </a:ext>
                  </a:extLst>
                </a:gridCol>
                <a:gridCol w="2131644">
                  <a:extLst>
                    <a:ext uri="{9D8B030D-6E8A-4147-A177-3AD203B41FA5}">
                      <a16:colId xmlns:a16="http://schemas.microsoft.com/office/drawing/2014/main" xmlns="" val="314503776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1949623287"/>
                    </a:ext>
                  </a:extLst>
                </a:gridCol>
                <a:gridCol w="3284075">
                  <a:extLst>
                    <a:ext uri="{9D8B030D-6E8A-4147-A177-3AD203B41FA5}">
                      <a16:colId xmlns:a16="http://schemas.microsoft.com/office/drawing/2014/main" xmlns="" val="806481909"/>
                    </a:ext>
                  </a:extLst>
                </a:gridCol>
              </a:tblGrid>
              <a:tr h="193907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оказанию</a:t>
                      </a:r>
                    </a:p>
                    <a:p>
                      <a:pPr algn="ctr"/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услуг, направленных на развитие межнационального  сотрудничества,</a:t>
                      </a:r>
                    </a:p>
                    <a:p>
                      <a:pPr algn="ctr"/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и защиту самобытности, культуры, языков и традиций народов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94.99 Деятельность прочих общественных организаций, не включенных в другие группировки, в части деятельности организаций по защите и улучшению положения социальных групп населения, например этнических групп и меньшинств.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Деятельность, направленная на обеспечение равноправия граждан;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Деятельность, направленная на обеспечение межнационального мира и согласия, гармонизации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этноконфессиональных отношений;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Деятельность, направленная на сохранение и развитие этнокультурного многообразия народов и национальных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традиций;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Деятельность, направленная на культурную адаптацию и интеграцию мигрантов.</a:t>
                      </a:r>
                    </a:p>
                    <a:p>
                      <a:r>
                        <a:rPr lang="ru-RU" sz="900" b="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Приведенные выше примеры не являются исчерпывающими.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 периодических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печатных изданий и книжной продукции, связанной с образованием, наукой и культурой, включенных в утвержденный Правительством Российской Федерации перечень видов периодических печатных изданий и книжной продукции, связанной с образованием, наукой и культурой, облагаемых при их реализации налогом на добавленную стоимость по ставке десять процентов</a:t>
                      </a:r>
                    </a:p>
                    <a:p>
                      <a:pPr algn="ctr"/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 Издание книг, периодических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публикаций и другие виды издательской деятельности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58.11.1 Издание книг, брошюр, рекламных буклетов и аналогичных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изданий, включая издание словарей и энциклопедий, в том числе для слепых, в печатном виде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58.11.3 Издание атласов, карт и таблиц, в том числе для слепых, в печатном виде 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58.13.1 Издание газет в печатном виде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58.14.1 Издание журналов и  периодических публикаций в печатном виде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58.14.2 Издание журналов и периодических публикаций на электронных носителях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58.19 Виды издательской деятельности прочие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59.20.3 Издание музыкальных и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нотных тетрадей, в том числе для слепых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виды деятельности,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соответствующие данному  направлению деятельности, не указанные в приведенном перечне примеров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направлению деятельности относится выпуск печатных изданий и книжной печатной продукции, связанной с образованием, наукой и культурой, перечисленных в Постановлении Правительства Российской Федерации от 23.01.2003 № 41 «О перечне видов периодических печатных изданий и книжной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продукции, связанной с образованием, наукой и культурой, облагаемых при их реализации налогом на добавленную стоимость по ставке ю процентов», в том числе: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Газет;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Журналов, сборников, бюллетеней;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Книг и брошюр;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Альбомов по искусству (живописи,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графике, скульптуре, архитектуре,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прикладному искусству и т.д.);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Альбомов, атласов (кроме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географических);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Нотных изданий;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Календарей отрывных ежедневных;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Изданий для слепых.</a:t>
                      </a:r>
                    </a:p>
                    <a:p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Приведенные виды продукции должны выпускаться только в печатном виде, за исключением периодических и продолжающиеся изданий журналов, сборников и бюллетеней, которые также могут выпускаться в электронном виде, в том числе путем размещения в сети Интернет.</a:t>
                      </a:r>
                    </a:p>
                    <a:p>
                      <a:endParaRPr lang="ru-RU" sz="9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609582"/>
                  </a:ext>
                </a:extLst>
              </a:tr>
            </a:tbl>
          </a:graphicData>
        </a:graphic>
      </p:graphicFrame>
      <p:pic>
        <p:nvPicPr>
          <p:cNvPr id="12" name="Google Shape;237;p8">
            <a:extLst>
              <a:ext uri="{FF2B5EF4-FFF2-40B4-BE49-F238E27FC236}">
                <a16:creationId xmlns:a16="http://schemas.microsoft.com/office/drawing/2014/main" xmlns="" id="{BC276894-5AE0-4F13-B266-4E95DB0818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8;p8">
            <a:extLst>
              <a:ext uri="{FF2B5EF4-FFF2-40B4-BE49-F238E27FC236}">
                <a16:creationId xmlns:a16="http://schemas.microsoft.com/office/drawing/2014/main" xmlns="" id="{FFFCB12B-6500-4961-8AC5-C5E52282BF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9;p8">
            <a:extLst>
              <a:ext uri="{FF2B5EF4-FFF2-40B4-BE49-F238E27FC236}">
                <a16:creationId xmlns:a16="http://schemas.microsoft.com/office/drawing/2014/main" xmlns="" id="{67582171-DBAB-4D02-A0E4-EAEA98E23B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53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4" y="895287"/>
            <a:ext cx="8368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 заполнения документа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разделу I Книги учета доходов и расходов организаций и ИП, применяющих УСН, за 2020г:</a:t>
            </a:r>
          </a:p>
        </p:txBody>
      </p:sp>
      <p:graphicFrame>
        <p:nvGraphicFramePr>
          <p:cNvPr id="24" name="Таблица 3">
            <a:extLst>
              <a:ext uri="{FF2B5EF4-FFF2-40B4-BE49-F238E27FC236}">
                <a16:creationId xmlns:a16="http://schemas.microsoft.com/office/drawing/2014/main" xmlns="" id="{22DCA0E3-BF0E-4666-906A-C950B814D5B0}"/>
              </a:ext>
            </a:extLst>
          </p:cNvPr>
          <p:cNvGraphicFramePr>
            <a:graphicFrameLocks noGrp="1"/>
          </p:cNvGraphicFramePr>
          <p:nvPr/>
        </p:nvGraphicFramePr>
        <p:xfrm>
          <a:off x="1145859" y="1402885"/>
          <a:ext cx="8729745" cy="1193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323">
                  <a:extLst>
                    <a:ext uri="{9D8B030D-6E8A-4147-A177-3AD203B41FA5}">
                      <a16:colId xmlns:a16="http://schemas.microsoft.com/office/drawing/2014/main" xmlns="" val="3231698046"/>
                    </a:ext>
                  </a:extLst>
                </a:gridCol>
                <a:gridCol w="3919136">
                  <a:extLst>
                    <a:ext uri="{9D8B030D-6E8A-4147-A177-3AD203B41FA5}">
                      <a16:colId xmlns:a16="http://schemas.microsoft.com/office/drawing/2014/main" xmlns="" val="3894889297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xmlns="" val="3909990117"/>
                    </a:ext>
                  </a:extLst>
                </a:gridCol>
                <a:gridCol w="2186643">
                  <a:extLst>
                    <a:ext uri="{9D8B030D-6E8A-4147-A177-3AD203B41FA5}">
                      <a16:colId xmlns:a16="http://schemas.microsoft.com/office/drawing/2014/main" xmlns="" val="2348699890"/>
                    </a:ext>
                  </a:extLst>
                </a:gridCol>
              </a:tblGrid>
              <a:tr h="23868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Содержание операции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709111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от проведения экскурсий для инвалидов колясочников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890449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от продажи автомобиля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305555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900983"/>
                  </a:ext>
                </a:extLst>
              </a:tr>
              <a:tr h="2386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налоговый период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888320"/>
                  </a:ext>
                </a:extLst>
              </a:tr>
            </a:tbl>
          </a:graphicData>
        </a:graphic>
      </p:graphicFrame>
      <p:graphicFrame>
        <p:nvGraphicFramePr>
          <p:cNvPr id="25" name="Таблица 6">
            <a:extLst>
              <a:ext uri="{FF2B5EF4-FFF2-40B4-BE49-F238E27FC236}">
                <a16:creationId xmlns:a16="http://schemas.microsoft.com/office/drawing/2014/main" xmlns="" id="{AD404527-B4CC-4BEE-B916-C0BDEDB7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5988"/>
              </p:ext>
            </p:extLst>
          </p:nvPr>
        </p:nvGraphicFramePr>
        <p:xfrm>
          <a:off x="1145859" y="2680318"/>
          <a:ext cx="8729745" cy="3500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090">
                  <a:extLst>
                    <a:ext uri="{9D8B030D-6E8A-4147-A177-3AD203B41FA5}">
                      <a16:colId xmlns:a16="http://schemas.microsoft.com/office/drawing/2014/main" xmlns="" val="186753251"/>
                    </a:ext>
                  </a:extLst>
                </a:gridCol>
                <a:gridCol w="3058808">
                  <a:extLst>
                    <a:ext uri="{9D8B030D-6E8A-4147-A177-3AD203B41FA5}">
                      <a16:colId xmlns:a16="http://schemas.microsoft.com/office/drawing/2014/main" xmlns="" val="256761226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329005443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403244250"/>
                    </a:ext>
                  </a:extLst>
                </a:gridCol>
                <a:gridCol w="1745949">
                  <a:extLst>
                    <a:ext uri="{9D8B030D-6E8A-4147-A177-3AD203B41FA5}">
                      <a16:colId xmlns:a16="http://schemas.microsoft.com/office/drawing/2014/main" xmlns="" val="3051053764"/>
                    </a:ext>
                  </a:extLst>
                </a:gridCol>
              </a:tblGrid>
              <a:tr h="347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167639"/>
                  </a:ext>
                </a:extLst>
              </a:tr>
              <a:tr h="514162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2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3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деятельности,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указанной в пункте 4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1 статьи 24.1 ФЗ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62495"/>
                  </a:ext>
                </a:extLst>
              </a:tr>
              <a:tr h="3479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доходов,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705885"/>
                  </a:ext>
                </a:extLst>
              </a:tr>
              <a:tr h="51416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деятельности по</a:t>
                      </a:r>
                    </a:p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обеспечению реализации продукции граждан, отнесенных к категориям социально уязвимых,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 ( без выручки от продажи автомобиля)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632705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доходов от такой деятельности в</a:t>
                      </a:r>
                    </a:p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общем объеме доходов, 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098818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чистой прибыли,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85 000 (прибыль 100 000 руб. – налог по усн 15%)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595405"/>
                  </a:ext>
                </a:extLst>
              </a:tr>
              <a:tr h="6543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прибыли, направленной на осуществление деятельности по обеспечению реализации продукции граждан, отнесенных к категориям социально уязвимых, руб.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56 950 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230391"/>
                  </a:ext>
                </a:extLst>
              </a:tr>
              <a:tr h="3739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чистой прибыли, направленной на осуществление такой деятельности, 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010499"/>
                  </a:ext>
                </a:extLst>
              </a:tr>
            </a:tbl>
          </a:graphicData>
        </a:graphic>
      </p:graphicFrame>
      <p:pic>
        <p:nvPicPr>
          <p:cNvPr id="26" name="Google Shape;237;p8">
            <a:extLst>
              <a:ext uri="{FF2B5EF4-FFF2-40B4-BE49-F238E27FC236}">
                <a16:creationId xmlns:a16="http://schemas.microsoft.com/office/drawing/2014/main" xmlns="" id="{ACE232C7-219F-4B40-BEE8-ABD82BBADE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8">
            <a:extLst>
              <a:ext uri="{FF2B5EF4-FFF2-40B4-BE49-F238E27FC236}">
                <a16:creationId xmlns:a16="http://schemas.microsoft.com/office/drawing/2014/main" xmlns="" id="{5F70085E-B8C6-4A16-8CA5-DD2E12E548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8">
            <a:extLst>
              <a:ext uri="{FF2B5EF4-FFF2-40B4-BE49-F238E27FC236}">
                <a16:creationId xmlns:a16="http://schemas.microsoft.com/office/drawing/2014/main" xmlns="" id="{1B6AE8D6-5AD8-408A-9B09-6F6098E824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85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Сведения об осуществлении деятельности из числа видов деятельности,</a:t>
            </a:r>
          </a:p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направленной на достижение общественно полезных целей, способствующих</a:t>
            </a:r>
          </a:p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решению социальных проблем общества (Приложение 8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документ является обязательный. Его непредоставление – основание для отказа в признании социальным предприятием.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Общая информация об источниках сведений и порядке заполнения документа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1.Выручка от реализации за предшествующий календарный год в зависимости от организационно-правовой формы и применяемого налогового режима указывается из следующих источников: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83DF5-8D8F-43B6-9DE9-D4464CAFE9F7}"/>
              </a:ext>
            </a:extLst>
          </p:cNvPr>
          <p:cNvSpPr txBox="1"/>
          <p:nvPr/>
        </p:nvSpPr>
        <p:spPr>
          <a:xfrm>
            <a:off x="1053365" y="5642221"/>
            <a:ext cx="88407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Виды деятельности в соответствии с ОКВЭД2 с указанием кодов – указываются ОКВЭД2 в соответствии с ЕГРЮЛ (ЕГРИП) заявителя, соответствующие деятельности, направленной на достижение общественно полезных целей и способствующей решению социальных проблем общества.</a:t>
            </a:r>
          </a:p>
        </p:txBody>
      </p:sp>
      <p:graphicFrame>
        <p:nvGraphicFramePr>
          <p:cNvPr id="25" name="Таблица 3">
            <a:extLst>
              <a:ext uri="{FF2B5EF4-FFF2-40B4-BE49-F238E27FC236}">
                <a16:creationId xmlns:a16="http://schemas.microsoft.com/office/drawing/2014/main" xmlns="" id="{1E57F1F8-6FBE-452A-9B04-9FD926CC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83297"/>
              </p:ext>
            </p:extLst>
          </p:nvPr>
        </p:nvGraphicFramePr>
        <p:xfrm>
          <a:off x="1169860" y="2627766"/>
          <a:ext cx="8641020" cy="28838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506">
                  <a:extLst>
                    <a:ext uri="{9D8B030D-6E8A-4147-A177-3AD203B41FA5}">
                      <a16:colId xmlns:a16="http://schemas.microsoft.com/office/drawing/2014/main" xmlns="" val="3230363796"/>
                    </a:ext>
                  </a:extLst>
                </a:gridCol>
                <a:gridCol w="2335424">
                  <a:extLst>
                    <a:ext uri="{9D8B030D-6E8A-4147-A177-3AD203B41FA5}">
                      <a16:colId xmlns:a16="http://schemas.microsoft.com/office/drawing/2014/main" xmlns="" val="2081304187"/>
                    </a:ext>
                  </a:extLst>
                </a:gridCol>
                <a:gridCol w="3495911">
                  <a:extLst>
                    <a:ext uri="{9D8B030D-6E8A-4147-A177-3AD203B41FA5}">
                      <a16:colId xmlns:a16="http://schemas.microsoft.com/office/drawing/2014/main" xmlns="" val="1637307844"/>
                    </a:ext>
                  </a:extLst>
                </a:gridCol>
                <a:gridCol w="2136179">
                  <a:extLst>
                    <a:ext uri="{9D8B030D-6E8A-4147-A177-3AD203B41FA5}">
                      <a16:colId xmlns:a16="http://schemas.microsoft.com/office/drawing/2014/main" xmlns="" val="2064075135"/>
                    </a:ext>
                  </a:extLst>
                </a:gridCol>
              </a:tblGrid>
              <a:tr h="4980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Тип заявителя и налоговый режим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Источник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Дополнительные рекомендации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081896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Регистры бухгалтерского учета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Отдельно отмечать операции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реализации, относящиеся к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деятельности, направленной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достижение общественно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полезных целей и способствующей решению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социальных проблем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001367"/>
                  </a:ext>
                </a:extLst>
              </a:tr>
              <a:tr h="49803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ОСНО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 расходов и хозяйственных операций ИП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7452979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УСН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94999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ПСН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Книга учета доходов ИП, применяющих ПСН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539188"/>
                  </a:ext>
                </a:extLst>
              </a:tr>
              <a:tr h="58935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на </a:t>
                      </a:r>
                      <a:r>
                        <a:rPr lang="ru-RU" sz="1050" dirty="0" smtClean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Любые регистры учета доходов, которые ведет заявитель с целью контроля за фактическими доходами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482824"/>
                  </a:ext>
                </a:extLst>
              </a:tr>
            </a:tbl>
          </a:graphicData>
        </a:graphic>
      </p:graphicFrame>
      <p:pic>
        <p:nvPicPr>
          <p:cNvPr id="24" name="Google Shape;237;p8">
            <a:extLst>
              <a:ext uri="{FF2B5EF4-FFF2-40B4-BE49-F238E27FC236}">
                <a16:creationId xmlns:a16="http://schemas.microsoft.com/office/drawing/2014/main" xmlns="" id="{F9F3413A-313D-42BB-B25B-F1DA0A6D1B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8;p8">
            <a:extLst>
              <a:ext uri="{FF2B5EF4-FFF2-40B4-BE49-F238E27FC236}">
                <a16:creationId xmlns:a16="http://schemas.microsoft.com/office/drawing/2014/main" xmlns="" id="{46CC0416-F9B0-45EA-87CF-96CB504FB3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9;p8">
            <a:extLst>
              <a:ext uri="{FF2B5EF4-FFF2-40B4-BE49-F238E27FC236}">
                <a16:creationId xmlns:a16="http://schemas.microsoft.com/office/drawing/2014/main" xmlns="" id="{6E7E645C-0758-4E83-8365-01FBD216F1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659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1010876"/>
            <a:ext cx="884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Описание деятельности: ИП проводит экскурсии (в том числе виртуальные) по интерактивному музею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(ОКВЭД2 91 Деятельность библиотек, архивов, музеев и прочих объектов культуры). Согласно разделу I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Книги учета доходов и расходов, совокупная выручка от экскурсий за предыдущий год составила 200 000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</p:txBody>
      </p:sp>
      <p:graphicFrame>
        <p:nvGraphicFramePr>
          <p:cNvPr id="25" name="Таблица 4">
            <a:extLst>
              <a:ext uri="{FF2B5EF4-FFF2-40B4-BE49-F238E27FC236}">
                <a16:creationId xmlns:a16="http://schemas.microsoft.com/office/drawing/2014/main" xmlns="" id="{785E1662-3311-44B0-87F0-919E9F982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58043"/>
              </p:ext>
            </p:extLst>
          </p:nvPr>
        </p:nvGraphicFramePr>
        <p:xfrm>
          <a:off x="1152203" y="1890317"/>
          <a:ext cx="8789296" cy="430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189924668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214148496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536443413"/>
                    </a:ext>
                  </a:extLst>
                </a:gridCol>
                <a:gridCol w="940424">
                  <a:extLst>
                    <a:ext uri="{9D8B030D-6E8A-4147-A177-3AD203B41FA5}">
                      <a16:colId xmlns:a16="http://schemas.microsoft.com/office/drawing/2014/main" xmlns="" val="1326025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Направление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ОКВЭД2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Выручка,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411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Психолого-педагогические и иные услуги, направленные на укрепление семьи, обеспечение семейного воспитания детей и поддержку материнства и детства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82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отдыха и оздоровления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047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 сфере дошкольного и общего образования,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90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Психолого-педагогическая, медицинская и социальная помощь обучающимся,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испытывающим трудности в освоении основных общеобразовательных программ, развитии и социальной адаптации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293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работников и добровольцев (волонтеров) социально ориентированных некоммерческих организаций, направленному на повышение качества предоставления услуг такими организациями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2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Культурно-просветительская деятельность (в том числе деятельность частных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музеев, театров, библиотек, архивов, школ-студий, творческих мастерских,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ботанических и зоологических садов, домов культуры, домов народного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Деятельность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библиотек, архивов,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музеев и прочих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объектов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01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Услуги, направленные на развитие межнационального сотрудничества, сохранение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защиту самобытности, культуры, языков и традиций народов Российской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84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 периодических печатных изданий и книжной продукции по образованию,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науке и культуре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5420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044062"/>
                  </a:ext>
                </a:extLst>
              </a:tr>
            </a:tbl>
          </a:graphicData>
        </a:graphic>
      </p:graphicFrame>
      <p:pic>
        <p:nvPicPr>
          <p:cNvPr id="14" name="Google Shape;237;p8">
            <a:extLst>
              <a:ext uri="{FF2B5EF4-FFF2-40B4-BE49-F238E27FC236}">
                <a16:creationId xmlns:a16="http://schemas.microsoft.com/office/drawing/2014/main" xmlns="" id="{FC0976DB-63EC-474B-8FD7-77C676EEA1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8;p8">
            <a:extLst>
              <a:ext uri="{FF2B5EF4-FFF2-40B4-BE49-F238E27FC236}">
                <a16:creationId xmlns:a16="http://schemas.microsoft.com/office/drawing/2014/main" xmlns="" id="{B7777BBB-D36C-4C6E-AB07-1ECF5CFB5B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9;p8">
            <a:extLst>
              <a:ext uri="{FF2B5EF4-FFF2-40B4-BE49-F238E27FC236}">
                <a16:creationId xmlns:a16="http://schemas.microsoft.com/office/drawing/2014/main" xmlns="" id="{DB7534C2-BE99-483B-8F71-315D42E0B3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8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1458310" y="1009991"/>
            <a:ext cx="7884730" cy="120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Социальные предприниматели могут воспользоваться следующей государственной поддержкой:</a:t>
            </a:r>
          </a:p>
        </p:txBody>
      </p:sp>
      <p:pic>
        <p:nvPicPr>
          <p:cNvPr id="17" name="Google Shape;237;p8">
            <a:extLst>
              <a:ext uri="{FF2B5EF4-FFF2-40B4-BE49-F238E27FC236}">
                <a16:creationId xmlns:a16="http://schemas.microsoft.com/office/drawing/2014/main" xmlns="" id="{5E45F40B-8F4F-48AD-BB95-DE00A28DC0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8;p8">
            <a:extLst>
              <a:ext uri="{FF2B5EF4-FFF2-40B4-BE49-F238E27FC236}">
                <a16:creationId xmlns:a16="http://schemas.microsoft.com/office/drawing/2014/main" xmlns="" id="{214088C9-C136-4B54-B7A2-FA2E7BD379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9;p8">
            <a:extLst>
              <a:ext uri="{FF2B5EF4-FFF2-40B4-BE49-F238E27FC236}">
                <a16:creationId xmlns:a16="http://schemas.microsoft.com/office/drawing/2014/main" xmlns="" id="{606F2EFC-9258-46B5-9477-F6D0C78A5B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033262-E1DE-4495-A7CC-C33D15F2DA78}"/>
              </a:ext>
            </a:extLst>
          </p:cNvPr>
          <p:cNvSpPr txBox="1"/>
          <p:nvPr/>
        </p:nvSpPr>
        <p:spPr>
          <a:xfrm>
            <a:off x="1140830" y="2444937"/>
            <a:ext cx="873606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социальным предприятиям (гранты*)</a:t>
            </a:r>
          </a:p>
          <a:p>
            <a:pPr>
              <a:buClr>
                <a:srgbClr val="CE9B68"/>
              </a:buClr>
            </a:pPr>
            <a:r>
              <a:rPr lang="ru-RU" sz="1600" b="1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*Обязательное условие при получение гранта прохождение обучения в Центре       </a:t>
            </a:r>
          </a:p>
          <a:p>
            <a:pPr>
              <a:buClr>
                <a:srgbClr val="CE9B68"/>
              </a:buClr>
            </a:pPr>
            <a:r>
              <a:rPr lang="ru-RU" sz="1600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«Мой бизнес» акселерационной программы по социальному предпринимательству</a:t>
            </a: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Комплексом услуг социальным предприятиям в Центре «Мой бизнес</a:t>
            </a:r>
            <a:r>
              <a:rPr lang="ru-RU" b="1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endParaRPr lang="ru-RU" b="1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налоговая ставка по УСН</a:t>
            </a: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endParaRPr lang="ru-RU" b="1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Льготным микрозаймом </a:t>
            </a:r>
            <a:r>
              <a:rPr lang="ru-RU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(предоставляется АО МКК «Гарантийный фонд Самарской области» </a:t>
            </a:r>
            <a:r>
              <a:rPr lang="ru-RU" u="sng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www.gfso.ru</a:t>
            </a:r>
            <a:r>
              <a:rPr lang="ru-RU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- ставка </a:t>
            </a:r>
            <a:r>
              <a:rPr lang="ru-RU" b="1" dirty="0">
                <a:solidFill>
                  <a:srgbClr val="E653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годовых</a:t>
            </a: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E9B68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и методическая помощь социальным предпринимателям для получения статуса «социальное предприятие»</a:t>
            </a:r>
          </a:p>
        </p:txBody>
      </p:sp>
    </p:spTree>
    <p:extLst>
      <p:ext uri="{BB962C8B-B14F-4D97-AF65-F5344CB8AC3E}">
        <p14:creationId xmlns:p14="http://schemas.microsoft.com/office/powerpoint/2010/main" val="36908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6A484586-6D1A-4590-91F9-990A4BCD4A2F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32" y="0"/>
            <a:ext cx="7122341" cy="6703425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681178" y="5975999"/>
            <a:ext cx="767129" cy="86302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6ED51C-BD04-4174-B902-5780F5965197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1841" y="6315128"/>
            <a:ext cx="1598833" cy="148178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9791" y="6164764"/>
            <a:ext cx="1598833" cy="298542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6E7C908-FE37-4354-AB5A-9210E457B131}"/>
              </a:ext>
            </a:extLst>
          </p:cNvPr>
          <p:cNvSpPr txBox="1">
            <a:spLocks/>
          </p:cNvSpPr>
          <p:nvPr/>
        </p:nvSpPr>
        <p:spPr bwMode="auto">
          <a:xfrm>
            <a:off x="1124159" y="1647973"/>
            <a:ext cx="8463792" cy="26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3C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5pPr>
            <a:lvl6pPr marL="389616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6pPr>
            <a:lvl7pPr marL="779232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7pPr>
            <a:lvl8pPr marL="1168849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8pPr>
            <a:lvl9pPr marL="1558464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24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направление гранта </a:t>
            </a:r>
          </a:p>
          <a:p>
            <a:pPr algn="ctr" eaLnBrk="1" hangingPunct="1"/>
            <a:r>
              <a:rPr lang="ru-RU" sz="24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финансирование затрат, связанных с уплатой налогов, сборов и иных обязательных платежей </a:t>
            </a:r>
          </a:p>
          <a:p>
            <a:pPr algn="ctr" eaLnBrk="1" hangingPunct="1"/>
            <a:r>
              <a:rPr lang="ru-RU" sz="24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бюджеты бюджетной системы Российской Федерации и бюджеты государственных внебюджетных фондов, уплатой процентов </a:t>
            </a:r>
          </a:p>
          <a:p>
            <a:pPr algn="ctr" eaLnBrk="1" hangingPunct="1"/>
            <a:r>
              <a:rPr lang="ru-RU" sz="24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займам, предоставленным микрофинансовыми организациями, а также по кредитам, привлеченным </a:t>
            </a:r>
          </a:p>
          <a:p>
            <a:pPr algn="ctr" eaLnBrk="1" hangingPunct="1"/>
            <a:r>
              <a:rPr lang="ru-RU" sz="24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кредитных организациях. </a:t>
            </a:r>
          </a:p>
          <a:p>
            <a:pPr algn="ctr" eaLnBrk="1" hangingPunct="1"/>
            <a:endParaRPr lang="ru-RU" alt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8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237;p8">
            <a:extLst>
              <a:ext uri="{FF2B5EF4-FFF2-40B4-BE49-F238E27FC236}">
                <a16:creationId xmlns:a16="http://schemas.microsoft.com/office/drawing/2014/main" xmlns="" id="{11E7E61E-7A15-450C-9D22-38185646D2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8;p8">
            <a:extLst>
              <a:ext uri="{FF2B5EF4-FFF2-40B4-BE49-F238E27FC236}">
                <a16:creationId xmlns:a16="http://schemas.microsoft.com/office/drawing/2014/main" xmlns="" id="{3C3CE531-F4A2-4464-917C-B34A23B2BD6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39;p8">
            <a:extLst>
              <a:ext uri="{FF2B5EF4-FFF2-40B4-BE49-F238E27FC236}">
                <a16:creationId xmlns:a16="http://schemas.microsoft.com/office/drawing/2014/main" xmlns="" id="{4654E229-4920-4CD9-977B-4417DDD526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6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AC85423E-40DF-47DB-B50D-BEE60056787B}"/>
              </a:ext>
            </a:extLst>
          </p:cNvPr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96A70C2-9F36-45A7-B943-A8ED5FC4D315}"/>
              </a:ext>
            </a:extLst>
          </p:cNvPr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ECEF0DA0-D503-4F04-9849-2BB9B629F3B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26E440F-0B22-421B-B361-1282279CBD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pic>
        <p:nvPicPr>
          <p:cNvPr id="16" name="Google Shape;237;p8">
            <a:extLst>
              <a:ext uri="{FF2B5EF4-FFF2-40B4-BE49-F238E27FC236}">
                <a16:creationId xmlns:a16="http://schemas.microsoft.com/office/drawing/2014/main" xmlns="" id="{4FFAD755-2FD7-48B8-8421-1CC5B4F985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8;p8">
            <a:extLst>
              <a:ext uri="{FF2B5EF4-FFF2-40B4-BE49-F238E27FC236}">
                <a16:creationId xmlns:a16="http://schemas.microsoft.com/office/drawing/2014/main" xmlns="" id="{A43FF748-8830-4FA4-BD13-6F282F1ED5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9;p8">
            <a:extLst>
              <a:ext uri="{FF2B5EF4-FFF2-40B4-BE49-F238E27FC236}">
                <a16:creationId xmlns:a16="http://schemas.microsoft.com/office/drawing/2014/main" xmlns="" id="{E060480B-879E-472F-AD2D-74A3821CA0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bject 8"/>
          <p:cNvSpPr txBox="1">
            <a:spLocks noGrp="1"/>
          </p:cNvSpPr>
          <p:nvPr>
            <p:ph type="title"/>
          </p:nvPr>
        </p:nvSpPr>
        <p:spPr>
          <a:xfrm>
            <a:off x="887234" y="1059314"/>
            <a:ext cx="8473881" cy="3183567"/>
          </a:xfrm>
          <a:prstGeom prst="rect">
            <a:avLst/>
          </a:prstGeom>
        </p:spPr>
        <p:txBody>
          <a:bodyPr vert="horz" wrap="square" lIns="0" tIns="11814" rIns="0" bIns="0" rtlCol="0" anchor="ctr">
            <a:spAutoFit/>
          </a:bodyPr>
          <a:lstStyle/>
          <a:p>
            <a:pPr marL="11251" marR="4500" algn="l">
              <a:spcBef>
                <a:spcPts val="93"/>
              </a:spcBef>
              <a:tabLst>
                <a:tab pos="3523228" algn="l"/>
              </a:tabLst>
            </a:pPr>
            <a:r>
              <a:rPr sz="283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3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83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орячая </a:t>
            </a:r>
            <a:r>
              <a:rPr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  <a:r>
              <a:rPr sz="2835" b="1" dirty="0" smtClean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35" b="1" dirty="0" smtClean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казенного учреждения </a:t>
            </a:r>
            <a:r>
              <a:rPr lang="ru-RU"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 «Информационно-консалтинговое агентство Самарской области</a:t>
            </a:r>
            <a:r>
              <a:rPr lang="ru-RU" sz="2835" b="1" dirty="0" smtClean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35" b="1" dirty="0" smtClean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Юридическая </a:t>
            </a:r>
            <a:r>
              <a:rPr lang="ru-RU" sz="18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800" b="1" dirty="0" smtClean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- 89279004065</a:t>
            </a:r>
            <a:br>
              <a:rPr lang="ru-RU" sz="1800" b="1" dirty="0" smtClean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Экономическая поддержка </a:t>
            </a:r>
            <a:r>
              <a:rPr lang="ru-RU" sz="1800" b="1" dirty="0" smtClean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-89279004066</a:t>
            </a:r>
            <a:endParaRPr sz="1800" dirty="0">
              <a:solidFill>
                <a:srgbClr val="54200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889" y="3208125"/>
            <a:ext cx="3755461" cy="34079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7234" y="4395969"/>
            <a:ext cx="54006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E5239"/>
                </a:solidFill>
              </a:rPr>
              <a:t>Самарская область, г. Самара</a:t>
            </a:r>
            <a:r>
              <a:rPr lang="ru-RU" b="1" dirty="0">
                <a:solidFill>
                  <a:srgbClr val="EE5239"/>
                </a:solidFill>
              </a:rPr>
              <a:t>, Ленинский район, ул</a:t>
            </a:r>
            <a:r>
              <a:rPr lang="ru-RU" b="1" dirty="0" smtClean="0">
                <a:solidFill>
                  <a:srgbClr val="EE5239"/>
                </a:solidFill>
              </a:rPr>
              <a:t>. Молодогвардейская</a:t>
            </a:r>
            <a:r>
              <a:rPr lang="ru-RU" b="1" dirty="0">
                <a:solidFill>
                  <a:srgbClr val="EE5239"/>
                </a:solidFill>
              </a:rPr>
              <a:t>, </a:t>
            </a:r>
            <a:r>
              <a:rPr lang="ru-RU" b="1" dirty="0" smtClean="0">
                <a:solidFill>
                  <a:srgbClr val="EE5239"/>
                </a:solidFill>
              </a:rPr>
              <a:t>211</a:t>
            </a:r>
          </a:p>
          <a:p>
            <a:endParaRPr lang="ru-RU" b="1" dirty="0">
              <a:solidFill>
                <a:srgbClr val="EE5239"/>
              </a:solidFill>
            </a:endParaRPr>
          </a:p>
          <a:p>
            <a:r>
              <a:rPr lang="ru-RU" b="1" dirty="0">
                <a:solidFill>
                  <a:srgbClr val="EE5239"/>
                </a:solidFill>
              </a:rPr>
              <a:t>Электронная почта: </a:t>
            </a:r>
            <a:r>
              <a:rPr lang="en-US" i="1" dirty="0" smtClean="0">
                <a:solidFill>
                  <a:srgbClr val="EE5239"/>
                </a:solidFill>
              </a:rPr>
              <a:t>info@ikaso63.ru</a:t>
            </a:r>
            <a:endParaRPr lang="ru-RU" i="1" dirty="0" smtClean="0">
              <a:solidFill>
                <a:srgbClr val="EE5239"/>
              </a:solidFill>
            </a:endParaRPr>
          </a:p>
          <a:p>
            <a:r>
              <a:rPr lang="ru-RU" b="1" dirty="0">
                <a:solidFill>
                  <a:srgbClr val="EE5239"/>
                </a:solidFill>
              </a:rPr>
              <a:t>Телефон: </a:t>
            </a:r>
            <a:r>
              <a:rPr lang="ru-RU" i="1" dirty="0">
                <a:solidFill>
                  <a:srgbClr val="EE5239"/>
                </a:solidFill>
              </a:rPr>
              <a:t>8(846)254-09-71 </a:t>
            </a:r>
            <a:endParaRPr lang="ru-RU" i="1" dirty="0" smtClean="0">
              <a:solidFill>
                <a:srgbClr val="EE5239"/>
              </a:solidFill>
            </a:endParaRPr>
          </a:p>
          <a:p>
            <a:r>
              <a:rPr lang="ru-RU" b="1" dirty="0" smtClean="0">
                <a:solidFill>
                  <a:srgbClr val="EE5239"/>
                </a:solidFill>
              </a:rPr>
              <a:t>Сайт: </a:t>
            </a:r>
            <a:r>
              <a:rPr lang="en-US" i="1" dirty="0">
                <a:solidFill>
                  <a:srgbClr val="EE5239"/>
                </a:solidFill>
              </a:rPr>
              <a:t>http://</a:t>
            </a:r>
            <a:r>
              <a:rPr lang="en-US" i="1" dirty="0" smtClean="0">
                <a:solidFill>
                  <a:srgbClr val="EE5239"/>
                </a:solidFill>
              </a:rPr>
              <a:t>www.ikaso63.ru/</a:t>
            </a:r>
            <a:endParaRPr lang="ru-RU" i="1" dirty="0" smtClean="0">
              <a:solidFill>
                <a:srgbClr val="EE5239"/>
              </a:solidFill>
            </a:endParaRPr>
          </a:p>
          <a:p>
            <a:r>
              <a:rPr lang="ru-RU" dirty="0" smtClean="0"/>
              <a:t>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571" y="106416"/>
            <a:ext cx="865512" cy="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8787" y="685584"/>
            <a:ext cx="1752354" cy="840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4512757"/>
            <a:ext cx="2264175" cy="2345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57820" y="5881022"/>
            <a:ext cx="2349294" cy="86636"/>
          </a:xfrm>
          <a:custGeom>
            <a:avLst/>
            <a:gdLst/>
            <a:ahLst/>
            <a:cxnLst/>
            <a:rect l="l" t="t" r="r" b="b"/>
            <a:pathLst>
              <a:path w="2651760" h="97789">
                <a:moveTo>
                  <a:pt x="0" y="97536"/>
                </a:moveTo>
                <a:lnTo>
                  <a:pt x="2651760" y="97536"/>
                </a:lnTo>
                <a:lnTo>
                  <a:pt x="265176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E845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57820" y="1892857"/>
            <a:ext cx="4469062" cy="3482177"/>
          </a:xfrm>
          <a:prstGeom prst="rect">
            <a:avLst/>
          </a:prstGeom>
        </p:spPr>
        <p:txBody>
          <a:bodyPr vert="horz" wrap="square" lIns="0" tIns="59632" rIns="0" bIns="0" rtlCol="0">
            <a:spAutoFit/>
          </a:bodyPr>
          <a:lstStyle/>
          <a:p>
            <a:pPr marL="11251">
              <a:spcBef>
                <a:spcPts val="470"/>
              </a:spcBef>
            </a:pPr>
            <a:r>
              <a:rPr lang="ru-RU" sz="1595" b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595" b="1" spc="-4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</a:t>
            </a:r>
            <a:r>
              <a:rPr lang="ru-RU" sz="1595" b="1" spc="-4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sz="1595" b="1" spc="-4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портал</a:t>
            </a:r>
            <a:r>
              <a:rPr lang="ru-RU" sz="1595" b="1" spc="-4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государственной поддержки бизнеса в Самарской области</a:t>
            </a:r>
          </a:p>
          <a:p>
            <a:pPr marL="11251">
              <a:spcBef>
                <a:spcPts val="470"/>
              </a:spcBef>
            </a:pPr>
            <a:r>
              <a:rPr sz="159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MYBIZ63.RU</a:t>
            </a:r>
            <a:endParaRPr lang="ru-RU" sz="1595" b="1" spc="-4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"/>
              </a:spcBef>
            </a:pPr>
            <a:endParaRPr sz="18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/>
            <a:r>
              <a:rPr lang="ru-RU" sz="1595" b="1" spc="-4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в социальных сетях </a:t>
            </a:r>
            <a:endParaRPr lang="ru-RU" sz="1595" b="1" spc="-4" dirty="0" smtClean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/>
            <a:endParaRPr lang="ru-RU" sz="1595" b="1" u="sng" spc="-4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/>
            <a:r>
              <a:rPr lang="en-US" sz="1595" b="1" spc="-4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595" b="1" spc="-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595" b="1" spc="-4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vk.com/mybiz63</a:t>
            </a:r>
            <a:endParaRPr lang="ru-RU" sz="1595" b="1" spc="-4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/>
            <a:endParaRPr lang="ru-RU" i="1" spc="-4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>
              <a:spcBef>
                <a:spcPts val="4"/>
              </a:spcBef>
            </a:pPr>
            <a:r>
              <a:rPr lang="en-US" spc="-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pc="-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-чат</a:t>
            </a:r>
          </a:p>
          <a:p>
            <a:pPr marL="11251">
              <a:spcBef>
                <a:spcPts val="4"/>
              </a:spcBef>
            </a:pPr>
            <a:r>
              <a:rPr lang="ru-RU" b="1" spc="-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МойБизнес_63 чат</a:t>
            </a:r>
            <a:endParaRPr lang="en-US" b="1" spc="-4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>
              <a:spcBef>
                <a:spcPts val="4"/>
              </a:spcBef>
            </a:pPr>
            <a:endParaRPr lang="en-US" sz="1595" spc="-4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51">
              <a:spcBef>
                <a:spcPts val="4"/>
              </a:spcBef>
            </a:pPr>
            <a:r>
              <a:rPr lang="en-US" spc="-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pc="-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</a:t>
            </a:r>
          </a:p>
          <a:p>
            <a:pPr marL="11251">
              <a:spcBef>
                <a:spcPts val="4"/>
              </a:spcBef>
            </a:pPr>
            <a:r>
              <a:rPr lang="ru-RU" sz="1595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МойБизнес_63</a:t>
            </a:r>
            <a:endParaRPr sz="1595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3580" y="698936"/>
            <a:ext cx="7119890" cy="884476"/>
          </a:xfrm>
          <a:prstGeom prst="rect">
            <a:avLst/>
          </a:prstGeom>
        </p:spPr>
        <p:txBody>
          <a:bodyPr vert="horz" wrap="square" lIns="0" tIns="11814" rIns="0" bIns="0" rtlCol="0" anchor="ctr">
            <a:spAutoFit/>
          </a:bodyPr>
          <a:lstStyle/>
          <a:p>
            <a:pPr marL="11251" marR="4500" algn="l">
              <a:spcBef>
                <a:spcPts val="93"/>
              </a:spcBef>
              <a:tabLst>
                <a:tab pos="3523228" algn="l"/>
              </a:tabLst>
            </a:pPr>
            <a:r>
              <a:rPr sz="283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3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835" b="1" spc="-4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орячая </a:t>
            </a:r>
            <a:r>
              <a:rPr sz="2835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линия» </a:t>
            </a:r>
            <a:r>
              <a:rPr sz="2835" b="1" spc="-9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sz="2835" b="1" spc="-13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  <a:r>
              <a:rPr sz="2835" b="1" spc="3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35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35" i="1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35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</a:t>
            </a:r>
            <a:r>
              <a:rPr sz="2835" spc="-58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35" spc="-4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300-63-63</a:t>
            </a:r>
            <a:endParaRPr sz="2835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17790" y="3123727"/>
            <a:ext cx="3888486" cy="2843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04337" y="2132856"/>
            <a:ext cx="6497012" cy="43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1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DD1D5C-65C3-413C-AA74-25E36317E9E8}"/>
              </a:ext>
            </a:extLst>
          </p:cNvPr>
          <p:cNvSpPr txBox="1"/>
          <p:nvPr/>
        </p:nvSpPr>
        <p:spPr>
          <a:xfrm>
            <a:off x="1161364" y="2261101"/>
            <a:ext cx="4073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54200C"/>
                </a:solidFill>
              </a:rPr>
              <a:t>Для получения статуса социального предприятия Ваша организация/ ИП должны осуществлять предпринимательскую деятельность, относящуюся к одной из следующих категорий:</a:t>
            </a:r>
          </a:p>
          <a:p>
            <a:endParaRPr lang="ru-RU" sz="1300" dirty="0">
              <a:solidFill>
                <a:srgbClr val="54200C"/>
              </a:solidFill>
            </a:endParaRPr>
          </a:p>
          <a:p>
            <a:r>
              <a:rPr lang="ru-RU" sz="1300" b="1" dirty="0">
                <a:solidFill>
                  <a:srgbClr val="CE9B68"/>
                </a:solidFill>
              </a:rPr>
              <a:t>Категория 1: </a:t>
            </a:r>
            <a:r>
              <a:rPr lang="ru-RU" sz="1300" dirty="0">
                <a:solidFill>
                  <a:srgbClr val="54200C"/>
                </a:solidFill>
              </a:rPr>
              <a:t>Обеспечение занятости граждан, отнесенных к категориям социально уязвимых</a:t>
            </a:r>
          </a:p>
          <a:p>
            <a:endParaRPr lang="ru-RU" sz="1300" b="1" dirty="0">
              <a:solidFill>
                <a:srgbClr val="54200C"/>
              </a:solidFill>
            </a:endParaRPr>
          </a:p>
          <a:p>
            <a:r>
              <a:rPr lang="ru-RU" sz="1300" b="1" dirty="0">
                <a:solidFill>
                  <a:srgbClr val="CE9B68"/>
                </a:solidFill>
              </a:rPr>
              <a:t>Категория 2: </a:t>
            </a:r>
            <a:r>
              <a:rPr lang="ru-RU" sz="1300" dirty="0">
                <a:solidFill>
                  <a:srgbClr val="54200C"/>
                </a:solidFill>
              </a:rPr>
              <a:t>Обеспечение реализации товаров (работ, услуг), произведенных гражданами, отнесенными к категориям социально уязвимых</a:t>
            </a:r>
          </a:p>
          <a:p>
            <a:endParaRPr lang="ru-RU" sz="1300" dirty="0">
              <a:solidFill>
                <a:srgbClr val="54200C"/>
              </a:solidFill>
            </a:endParaRPr>
          </a:p>
          <a:p>
            <a:r>
              <a:rPr lang="ru-RU" sz="1300" b="1" dirty="0">
                <a:solidFill>
                  <a:srgbClr val="CE9B68"/>
                </a:solidFill>
              </a:rPr>
              <a:t>Категория 3: </a:t>
            </a:r>
            <a:r>
              <a:rPr lang="ru-RU" sz="1300" dirty="0">
                <a:solidFill>
                  <a:srgbClr val="54200C"/>
                </a:solidFill>
              </a:rPr>
              <a:t>Производство товаров (работ, услуг), предназначенных для граждан, отнесенных к категориям социально уязвимых</a:t>
            </a:r>
            <a:endParaRPr lang="ru-RU" sz="1300" b="1" dirty="0">
              <a:solidFill>
                <a:srgbClr val="54200C"/>
              </a:solidFill>
            </a:endParaRPr>
          </a:p>
          <a:p>
            <a:endParaRPr lang="ru-RU" sz="1300" b="1" dirty="0">
              <a:solidFill>
                <a:srgbClr val="54200C"/>
              </a:solidFill>
            </a:endParaRPr>
          </a:p>
          <a:p>
            <a:r>
              <a:rPr lang="ru-RU" sz="1300" b="1" dirty="0">
                <a:solidFill>
                  <a:srgbClr val="CE9B68"/>
                </a:solidFill>
              </a:rPr>
              <a:t>Категория 4: </a:t>
            </a:r>
            <a:r>
              <a:rPr lang="ru-RU" sz="1300" dirty="0">
                <a:solidFill>
                  <a:srgbClr val="54200C"/>
                </a:solidFill>
              </a:rPr>
              <a:t>Деятельность, направленная на достижение общественно полезных целей и решение социальных проблем общества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1340040" y="1009991"/>
            <a:ext cx="8275540" cy="83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Какие субъекты могут получить статус социального предприятия?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7E8D5C-024C-4135-BFE3-B8FFB7815488}"/>
              </a:ext>
            </a:extLst>
          </p:cNvPr>
          <p:cNvSpPr txBox="1"/>
          <p:nvPr/>
        </p:nvSpPr>
        <p:spPr>
          <a:xfrm>
            <a:off x="6395104" y="2861265"/>
            <a:ext cx="3537942" cy="3493264"/>
          </a:xfrm>
          <a:prstGeom prst="rect">
            <a:avLst/>
          </a:prstGeom>
          <a:solidFill>
            <a:srgbClr val="CE9B68"/>
          </a:solidFill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Граждане, отнесенные к категориям социально уязвимых: </a:t>
            </a:r>
          </a:p>
          <a:p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1. </a:t>
            </a:r>
            <a:r>
              <a:rPr lang="ru-RU" sz="1300" dirty="0">
                <a:solidFill>
                  <a:schemeClr val="bg1"/>
                </a:solidFill>
              </a:rPr>
              <a:t>Инвалиды и лица с ограниченными возможностями здоровья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2. </a:t>
            </a:r>
            <a:r>
              <a:rPr lang="ru-RU" sz="1300" dirty="0">
                <a:solidFill>
                  <a:schemeClr val="bg1"/>
                </a:solidFill>
              </a:rPr>
              <a:t>Одинокие и многодетные родители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3. </a:t>
            </a:r>
            <a:r>
              <a:rPr lang="ru-RU" sz="1300" dirty="0">
                <a:solidFill>
                  <a:schemeClr val="bg1"/>
                </a:solidFill>
              </a:rPr>
              <a:t>Пенсионеры и граждане предпенсионного возраста</a:t>
            </a:r>
            <a:endParaRPr lang="ru-RU" sz="13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4. </a:t>
            </a:r>
            <a:r>
              <a:rPr lang="ru-RU" sz="1300" dirty="0">
                <a:solidFill>
                  <a:schemeClr val="bg1"/>
                </a:solidFill>
              </a:rPr>
              <a:t>Выпускники детских домов до 23 лет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5. </a:t>
            </a:r>
            <a:r>
              <a:rPr lang="ru-RU" sz="1300" dirty="0">
                <a:solidFill>
                  <a:schemeClr val="bg1"/>
                </a:solidFill>
              </a:rPr>
              <a:t>Бывшие заключенные с неснятой судимостью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6. </a:t>
            </a:r>
            <a:r>
              <a:rPr lang="ru-RU" sz="1300" dirty="0">
                <a:solidFill>
                  <a:schemeClr val="bg1"/>
                </a:solidFill>
              </a:rPr>
              <a:t>Беженцы и вынужденные переселенцы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7. </a:t>
            </a:r>
            <a:r>
              <a:rPr lang="ru-RU" sz="1300" dirty="0">
                <a:solidFill>
                  <a:schemeClr val="bg1"/>
                </a:solidFill>
              </a:rPr>
              <a:t>Малоимущие граждане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8. </a:t>
            </a:r>
            <a:r>
              <a:rPr lang="ru-RU" sz="1300" dirty="0">
                <a:solidFill>
                  <a:schemeClr val="bg1"/>
                </a:solidFill>
              </a:rPr>
              <a:t>Лица без определенного места жительства и занятий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9. </a:t>
            </a:r>
            <a:r>
              <a:rPr lang="ru-RU" sz="1300" dirty="0">
                <a:solidFill>
                  <a:schemeClr val="bg1"/>
                </a:solidFill>
              </a:rPr>
              <a:t>Иные граждане, нуждающиеся в социальном обслуживании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A656C8-BF27-4BD6-A4FF-707231DB6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35"/>
          <a:stretch/>
        </p:blipFill>
        <p:spPr>
          <a:xfrm>
            <a:off x="7686921" y="1922473"/>
            <a:ext cx="954307" cy="924524"/>
          </a:xfrm>
          <a:prstGeom prst="rect">
            <a:avLst/>
          </a:prstGeom>
        </p:spPr>
      </p:pic>
      <p:pic>
        <p:nvPicPr>
          <p:cNvPr id="26" name="Google Shape;237;p8">
            <a:extLst>
              <a:ext uri="{FF2B5EF4-FFF2-40B4-BE49-F238E27FC236}">
                <a16:creationId xmlns:a16="http://schemas.microsoft.com/office/drawing/2014/main" xmlns="" id="{B4E7846B-2DAA-41AA-988E-E4AC17A61AC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8">
            <a:extLst>
              <a:ext uri="{FF2B5EF4-FFF2-40B4-BE49-F238E27FC236}">
                <a16:creationId xmlns:a16="http://schemas.microsoft.com/office/drawing/2014/main" xmlns="" id="{4C255A88-F9B7-4F13-B9A4-92F8A987E13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8">
            <a:extLst>
              <a:ext uri="{FF2B5EF4-FFF2-40B4-BE49-F238E27FC236}">
                <a16:creationId xmlns:a16="http://schemas.microsoft.com/office/drawing/2014/main" xmlns="" id="{8BFAF9E8-C86F-419C-84D4-4B3C5B9C645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7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1340040" y="1009991"/>
            <a:ext cx="8275540" cy="83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Что нужно сделать, чтобы получить статус социального предприятия?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002672-2812-40D3-91E0-045F7C1CABD2}"/>
              </a:ext>
            </a:extLst>
          </p:cNvPr>
          <p:cNvSpPr txBox="1"/>
          <p:nvPr/>
        </p:nvSpPr>
        <p:spPr>
          <a:xfrm>
            <a:off x="2312140" y="2182023"/>
            <a:ext cx="7596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E9B68"/>
                </a:solidFill>
              </a:rPr>
              <a:t>Шаг 1: </a:t>
            </a:r>
            <a:r>
              <a:rPr lang="ru-RU" sz="1500" dirty="0">
                <a:solidFill>
                  <a:srgbClr val="54200C"/>
                </a:solidFill>
              </a:rPr>
              <a:t>Выбрать категорию социального предприятия (описание социальной проблематики), точнее всего отражающую деятельность Вашей организации / ИП</a:t>
            </a:r>
          </a:p>
          <a:p>
            <a:endParaRPr lang="ru-RU" sz="1500" b="1" dirty="0"/>
          </a:p>
          <a:p>
            <a:r>
              <a:rPr lang="ru-RU" sz="1500" b="1" dirty="0">
                <a:solidFill>
                  <a:srgbClr val="CE9B68"/>
                </a:solidFill>
              </a:rPr>
              <a:t>Шаг 2: </a:t>
            </a:r>
            <a:r>
              <a:rPr lang="ru-RU" sz="1500" dirty="0">
                <a:solidFill>
                  <a:srgbClr val="54200C"/>
                </a:solidFill>
              </a:rPr>
              <a:t>Подготовить комплект документов, соответствующий Вашей категории социального предприятия</a:t>
            </a:r>
          </a:p>
          <a:p>
            <a:endParaRPr lang="ru-RU" sz="1500" dirty="0"/>
          </a:p>
          <a:p>
            <a:r>
              <a:rPr lang="ru-RU" sz="1500" b="1" dirty="0">
                <a:solidFill>
                  <a:srgbClr val="CE9B68"/>
                </a:solidFill>
              </a:rPr>
              <a:t>Шаг 3: </a:t>
            </a:r>
            <a:r>
              <a:rPr lang="ru-RU" sz="1500" dirty="0">
                <a:solidFill>
                  <a:srgbClr val="54200C"/>
                </a:solidFill>
              </a:rPr>
              <a:t>Направить документы: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54200C"/>
                </a:solidFill>
              </a:rPr>
              <a:t>в Департамент поддержки предпринимательства Министерства экономического развития и инвестиций Самарской области (г. Самара, ул. Скляренко, 20)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solidFill>
                  <a:srgbClr val="54200C"/>
                </a:solidFill>
              </a:rPr>
              <a:t>в ГКУ СО «Информационно-консалтинговое агентство Самарской области»                               (г. Самара, ул. </a:t>
            </a:r>
            <a:r>
              <a:rPr lang="ru-RU" sz="1500" dirty="0" smtClean="0">
                <a:solidFill>
                  <a:srgbClr val="54200C"/>
                </a:solidFill>
              </a:rPr>
              <a:t>Молодогвардейская, 211. </a:t>
            </a:r>
            <a:r>
              <a:rPr lang="ru-RU" sz="1500" dirty="0">
                <a:solidFill>
                  <a:srgbClr val="54200C"/>
                </a:solidFill>
              </a:rPr>
              <a:t>Тел. (846) </a:t>
            </a:r>
            <a:r>
              <a:rPr lang="ru-RU" sz="1500" dirty="0" smtClean="0">
                <a:solidFill>
                  <a:srgbClr val="54200C"/>
                </a:solidFill>
              </a:rPr>
              <a:t>254 09 71</a:t>
            </a:r>
            <a:r>
              <a:rPr lang="en-US" sz="1500" dirty="0" smtClean="0">
                <a:solidFill>
                  <a:srgbClr val="54200C"/>
                </a:solidFill>
              </a:rPr>
              <a:t>, </a:t>
            </a:r>
            <a:r>
              <a:rPr lang="en-US" sz="1500" dirty="0">
                <a:solidFill>
                  <a:srgbClr val="54200C"/>
                </a:solidFill>
              </a:rPr>
              <a:t>e-mail:</a:t>
            </a:r>
            <a:r>
              <a:rPr lang="ru-RU" sz="1500" dirty="0">
                <a:solidFill>
                  <a:srgbClr val="54200C"/>
                </a:solidFill>
              </a:rPr>
              <a:t> </a:t>
            </a:r>
            <a:r>
              <a:rPr lang="en-US" sz="1500" dirty="0">
                <a:solidFill>
                  <a:srgbClr val="54200C"/>
                </a:solidFill>
              </a:rPr>
              <a:t>info@ikaso63.ru)</a:t>
            </a:r>
            <a:endParaRPr lang="ru-RU" sz="1500" dirty="0">
              <a:solidFill>
                <a:srgbClr val="54200C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1B13707-0889-430C-B151-5817C2F544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3" r="38932"/>
          <a:stretch/>
        </p:blipFill>
        <p:spPr>
          <a:xfrm>
            <a:off x="1069125" y="2182023"/>
            <a:ext cx="954307" cy="924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0003D5-3392-4153-9874-9C65294B81B6}"/>
              </a:ext>
            </a:extLst>
          </p:cNvPr>
          <p:cNvSpPr txBox="1"/>
          <p:nvPr/>
        </p:nvSpPr>
        <p:spPr>
          <a:xfrm>
            <a:off x="2664370" y="5099300"/>
            <a:ext cx="6048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CE9B68"/>
                </a:solidFill>
              </a:rPr>
              <a:t>Способы подачи документов: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500" dirty="0">
                <a:solidFill>
                  <a:srgbClr val="54200C"/>
                </a:solidFill>
              </a:rPr>
              <a:t>Непосредственно в Департамент или ИКАСО (очно)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500" dirty="0">
                <a:solidFill>
                  <a:srgbClr val="54200C"/>
                </a:solidFill>
              </a:rPr>
              <a:t>Направив заказное письмо</a:t>
            </a:r>
          </a:p>
          <a:p>
            <a:pPr marL="342900" indent="-342900">
              <a:buClr>
                <a:srgbClr val="CE9B68"/>
              </a:buClr>
              <a:buAutoNum type="arabicPeriod"/>
            </a:pPr>
            <a:r>
              <a:rPr lang="ru-RU" sz="1500" dirty="0">
                <a:solidFill>
                  <a:srgbClr val="54200C"/>
                </a:solidFill>
              </a:rPr>
              <a:t>В форме электронных документов, подписанных ЭЦП</a:t>
            </a:r>
          </a:p>
        </p:txBody>
      </p:sp>
      <p:pic>
        <p:nvPicPr>
          <p:cNvPr id="28" name="Google Shape;237;p8">
            <a:extLst>
              <a:ext uri="{FF2B5EF4-FFF2-40B4-BE49-F238E27FC236}">
                <a16:creationId xmlns:a16="http://schemas.microsoft.com/office/drawing/2014/main" xmlns="" id="{460BA10D-8CDD-4661-9957-AFBF7BB0370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8;p8">
            <a:extLst>
              <a:ext uri="{FF2B5EF4-FFF2-40B4-BE49-F238E27FC236}">
                <a16:creationId xmlns:a16="http://schemas.microsoft.com/office/drawing/2014/main" xmlns="" id="{21C826E0-823D-4562-BEA1-F27D64A0A96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9;p8">
            <a:extLst>
              <a:ext uri="{FF2B5EF4-FFF2-40B4-BE49-F238E27FC236}">
                <a16:creationId xmlns:a16="http://schemas.microsoft.com/office/drawing/2014/main" xmlns="" id="{49809AF6-D415-43D1-A0C3-CEB30D9652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3A01A6-2D58-4610-8130-BE03FB28F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1" y="4910728"/>
            <a:ext cx="1220968" cy="12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395952" y="1009991"/>
            <a:ext cx="10057047" cy="1057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>
                <a:solidFill>
                  <a:srgbClr val="54200C"/>
                </a:solidFill>
                <a:latin typeface="Arial Black" panose="020B0A04020102020204" pitchFamily="34" charset="0"/>
              </a:rPr>
              <a:t>Выбор категории социального </a:t>
            </a:r>
            <a:r>
              <a:rPr lang="ru-RU" sz="3000" dirty="0" smtClean="0">
                <a:solidFill>
                  <a:srgbClr val="54200C"/>
                </a:solidFill>
                <a:latin typeface="Arial Black" panose="020B0A04020102020204" pitchFamily="34" charset="0"/>
              </a:rPr>
              <a:t>предприятия</a:t>
            </a:r>
          </a:p>
          <a:p>
            <a:pPr algn="ctr">
              <a:lnSpc>
                <a:spcPct val="80000"/>
              </a:lnSpc>
            </a:pPr>
            <a:endParaRPr lang="ru-RU" sz="1600" dirty="0" smtClean="0">
              <a:solidFill>
                <a:srgbClr val="54200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54200C"/>
                </a:solidFill>
                <a:latin typeface="Arial Black" panose="020B0A04020102020204" pitchFamily="34" charset="0"/>
              </a:rPr>
              <a:t>Категория </a:t>
            </a: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№1: </a:t>
            </a:r>
            <a:r>
              <a:rPr lang="ru-RU" sz="1600" dirty="0" smtClean="0">
                <a:solidFill>
                  <a:srgbClr val="54200C"/>
                </a:solidFill>
                <a:latin typeface="Arial Black" panose="020B0A04020102020204" pitchFamily="34" charset="0"/>
              </a:rPr>
              <a:t>Субъект МСП, обеспечивающий занятость </a:t>
            </a: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лиц, отнесенных 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54200C"/>
                </a:solidFill>
                <a:latin typeface="Arial Black" panose="020B0A04020102020204" pitchFamily="34" charset="0"/>
              </a:rPr>
              <a:t>к категории социально уязвимых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40B50D-AC9A-47A7-ACD7-D34E3AB2D51F}"/>
              </a:ext>
            </a:extLst>
          </p:cNvPr>
          <p:cNvSpPr txBox="1"/>
          <p:nvPr/>
        </p:nvSpPr>
        <p:spPr>
          <a:xfrm>
            <a:off x="952970" y="2185658"/>
            <a:ext cx="911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E9B68"/>
                </a:solidFill>
              </a:rPr>
              <a:t>Кому подходит данная категория?</a:t>
            </a:r>
            <a:endParaRPr lang="ru-RU" sz="1600" dirty="0">
              <a:solidFill>
                <a:srgbClr val="54200C"/>
              </a:solidFill>
            </a:endParaRPr>
          </a:p>
          <a:p>
            <a:r>
              <a:rPr lang="ru-RU" sz="1400" dirty="0">
                <a:solidFill>
                  <a:srgbClr val="54200C"/>
                </a:solidFill>
              </a:rPr>
              <a:t>Заявителям, которые нанимают граждан, отнесенных к категориям социально уязвимых, при необходимости создавая для них особые условия, что позволит таким гражданам участвовать в трудовой деятельности наравне с другими членами общества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1CE596D8-F240-4ED6-AFCF-52F3B3C37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61959"/>
              </p:ext>
            </p:extLst>
          </p:nvPr>
        </p:nvGraphicFramePr>
        <p:xfrm>
          <a:off x="5842840" y="3837012"/>
          <a:ext cx="1872258" cy="247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DA6ADB-1A92-43AE-9206-67980A6DAA83}"/>
              </a:ext>
            </a:extLst>
          </p:cNvPr>
          <p:cNvSpPr txBox="1"/>
          <p:nvPr/>
        </p:nvSpPr>
        <p:spPr>
          <a:xfrm>
            <a:off x="2952403" y="4368694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№1: </a:t>
            </a:r>
          </a:p>
          <a:p>
            <a:r>
              <a:rPr lang="ru-RU" sz="1200" dirty="0">
                <a:solidFill>
                  <a:srgbClr val="541B0E"/>
                </a:solidFill>
              </a:rPr>
              <a:t>Среднесписочная численность </a:t>
            </a:r>
            <a:r>
              <a:rPr lang="ru-RU" sz="1200" dirty="0" smtClean="0">
                <a:solidFill>
                  <a:srgbClr val="541B0E"/>
                </a:solidFill>
              </a:rPr>
              <a:t>работников-лиц, отнесенных к категории социально уязвимых, </a:t>
            </a:r>
            <a:r>
              <a:rPr lang="ru-RU" sz="1200" dirty="0">
                <a:solidFill>
                  <a:srgbClr val="541B0E"/>
                </a:solidFill>
              </a:rPr>
              <a:t>за предшествующий календарный год                           составляет </a:t>
            </a:r>
            <a:r>
              <a:rPr lang="ru-RU" sz="1200" b="1" dirty="0">
                <a:solidFill>
                  <a:srgbClr val="E65339"/>
                </a:solidFill>
              </a:rPr>
              <a:t>не менее 50% </a:t>
            </a:r>
            <a:r>
              <a:rPr lang="ru-RU" sz="1200" dirty="0">
                <a:solidFill>
                  <a:srgbClr val="541B0E"/>
                </a:solidFill>
              </a:rPr>
              <a:t>от среднесписочной численности всех работников заявителя                           ( но не менее 2 лиц, относящихся к такими категориям)</a:t>
            </a: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9FC78D-6929-429D-BE74-A1A1D6953175}"/>
              </a:ext>
            </a:extLst>
          </p:cNvPr>
          <p:cNvSpPr txBox="1"/>
          <p:nvPr/>
        </p:nvSpPr>
        <p:spPr>
          <a:xfrm>
            <a:off x="7776939" y="4348586"/>
            <a:ext cx="23717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E9B68"/>
                </a:solidFill>
              </a:rPr>
              <a:t>Критерий №2: </a:t>
            </a:r>
          </a:p>
          <a:p>
            <a:r>
              <a:rPr lang="ru-RU" sz="1200" dirty="0">
                <a:solidFill>
                  <a:srgbClr val="54200C"/>
                </a:solidFill>
              </a:rPr>
              <a:t>Доля расходов на оплату труда лиц, отнесенных к категориям социально уязвимых, в расходах на оплату труда составляет </a:t>
            </a:r>
          </a:p>
          <a:p>
            <a:r>
              <a:rPr lang="ru-RU" sz="1200" b="1" dirty="0">
                <a:solidFill>
                  <a:srgbClr val="E65339"/>
                </a:solidFill>
              </a:rPr>
              <a:t>не менее 25%.</a:t>
            </a:r>
          </a:p>
          <a:p>
            <a:endParaRPr lang="ru-RU" sz="3200" dirty="0"/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C0810E09-E679-472E-9BF7-F331B5F0E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836127"/>
              </p:ext>
            </p:extLst>
          </p:nvPr>
        </p:nvGraphicFramePr>
        <p:xfrm>
          <a:off x="939989" y="4164567"/>
          <a:ext cx="1872258" cy="1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A6FEC89-931F-49EC-9DDA-15B604A818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58738"/>
          <a:stretch/>
        </p:blipFill>
        <p:spPr>
          <a:xfrm>
            <a:off x="936406" y="3322141"/>
            <a:ext cx="1018292" cy="924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9C7EAE-6198-4631-8CC4-1F694FA2283D}"/>
              </a:ext>
            </a:extLst>
          </p:cNvPr>
          <p:cNvSpPr txBox="1"/>
          <p:nvPr/>
        </p:nvSpPr>
        <p:spPr>
          <a:xfrm>
            <a:off x="2261053" y="3292720"/>
            <a:ext cx="7554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CE9B68"/>
                </a:solidFill>
              </a:rPr>
              <a:t>Каким условиям должны соответствовать такие заявители?</a:t>
            </a:r>
          </a:p>
          <a:p>
            <a:endParaRPr lang="ru-RU" sz="1600" dirty="0">
              <a:solidFill>
                <a:srgbClr val="54200C"/>
              </a:solidFill>
            </a:endParaRPr>
          </a:p>
          <a:p>
            <a:r>
              <a:rPr lang="ru-RU" sz="1600" b="1" dirty="0">
                <a:solidFill>
                  <a:srgbClr val="54200C"/>
                </a:solidFill>
              </a:rPr>
              <a:t>По итогам года, предшествующего году подачи заявки:</a:t>
            </a:r>
          </a:p>
        </p:txBody>
      </p:sp>
      <p:pic>
        <p:nvPicPr>
          <p:cNvPr id="34" name="Google Shape;237;p8">
            <a:extLst>
              <a:ext uri="{FF2B5EF4-FFF2-40B4-BE49-F238E27FC236}">
                <a16:creationId xmlns:a16="http://schemas.microsoft.com/office/drawing/2014/main" xmlns="" id="{73947E70-9B75-497F-A5B8-D518EFF4C50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38;p8">
            <a:extLst>
              <a:ext uri="{FF2B5EF4-FFF2-40B4-BE49-F238E27FC236}">
                <a16:creationId xmlns:a16="http://schemas.microsoft.com/office/drawing/2014/main" xmlns="" id="{CF112C15-B127-45FF-A5B8-30D4EBC946B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39;p8">
            <a:extLst>
              <a:ext uri="{FF2B5EF4-FFF2-40B4-BE49-F238E27FC236}">
                <a16:creationId xmlns:a16="http://schemas.microsoft.com/office/drawing/2014/main" xmlns="" id="{B3AD8453-286E-4015-A0CC-04E46C88DC3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5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39939-E446-4F2D-91E3-05B5A4702514}"/>
              </a:ext>
            </a:extLst>
          </p:cNvPr>
          <p:cNvSpPr txBox="1"/>
          <p:nvPr/>
        </p:nvSpPr>
        <p:spPr>
          <a:xfrm>
            <a:off x="395952" y="1009991"/>
            <a:ext cx="10057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u="none" strike="noStrike" baseline="0" dirty="0">
                <a:solidFill>
                  <a:srgbClr val="522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НЕОБХОДИМО ПРЕДОСТАВИТЬ ДЛЯ ПОЛУЧЕНИЯ СТАТУСА СОЦИАЛЬНОГО ПРЕДПРИЯТИЯ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C6E80B-3B4E-4130-A7E1-A8707B8FFF61}"/>
              </a:ext>
            </a:extLst>
          </p:cNvPr>
          <p:cNvSpPr txBox="1"/>
          <p:nvPr/>
        </p:nvSpPr>
        <p:spPr>
          <a:xfrm>
            <a:off x="1107582" y="2185904"/>
            <a:ext cx="88427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признании субъекта малого или среднего предпринимательства  социальным предприятием (Приложение1 к Порядку);</a:t>
            </a:r>
          </a:p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Порядку);</a:t>
            </a:r>
          </a:p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штатного расписания заявителя, действительного на дату подачи заявления;</a:t>
            </a:r>
          </a:p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трудовых договоров с работниками заявителя из числа граждан, отнесенных к категориям социально уязвимых;</a:t>
            </a:r>
          </a:p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подтверждающих, что работники являются гражданами, отнесенными к категориям социально уязвимых (Приложение №3 к Порядку-Рекомендуемый перечень документов, подтверждающих отнесение гражданина к категории социально уязвимых);</a:t>
            </a:r>
          </a:p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численности и заработной плате работников (Приложение 4 к Порядку);</a:t>
            </a:r>
          </a:p>
          <a:p>
            <a:r>
              <a:rPr lang="ru-RU" sz="1600" b="1" i="0" u="none" strike="noStrike" baseline="0" dirty="0">
                <a:solidFill>
                  <a:srgbClr val="CE9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  </a:t>
            </a:r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работников на обработку персональных данных.</a:t>
            </a:r>
          </a:p>
          <a:p>
            <a:r>
              <a:rPr lang="ru-RU" sz="1600" b="0" i="0" u="none" strike="noStrike" baseline="0" dirty="0">
                <a:solidFill>
                  <a:srgbClr val="5221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необходимо предоставить документ, удостоверяющий полномочия представителя заявителя (доверенность).</a:t>
            </a:r>
            <a:endParaRPr lang="ru-RU" sz="1600" dirty="0">
              <a:solidFill>
                <a:srgbClr val="5221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oogle Shape;237;p8">
            <a:extLst>
              <a:ext uri="{FF2B5EF4-FFF2-40B4-BE49-F238E27FC236}">
                <a16:creationId xmlns:a16="http://schemas.microsoft.com/office/drawing/2014/main" xmlns="" id="{4D123495-A2BB-4538-9E19-2C0ED172E2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8">
            <a:extLst>
              <a:ext uri="{FF2B5EF4-FFF2-40B4-BE49-F238E27FC236}">
                <a16:creationId xmlns:a16="http://schemas.microsoft.com/office/drawing/2014/main" xmlns="" id="{6B440B18-479F-4981-85FD-A0A81CE5CE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8">
            <a:extLst>
              <a:ext uri="{FF2B5EF4-FFF2-40B4-BE49-F238E27FC236}">
                <a16:creationId xmlns:a16="http://schemas.microsoft.com/office/drawing/2014/main" xmlns="" id="{F425D6C2-FB24-493A-89FE-81B37BDECE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63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Отчет о социальном воздействии (приложение 2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документа – передать суть деятельности заявителя.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предоставить его в целях формирования у Уполномоченного органа комплексного понимания характера осуществляемой деятельности.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спорных ситуациях отчет о социальном воздействии может стать решающей в признании заявителя социальным предприятием.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 заполнения)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6">
            <a:extLst>
              <a:ext uri="{FF2B5EF4-FFF2-40B4-BE49-F238E27FC236}">
                <a16:creationId xmlns:a16="http://schemas.microsoft.com/office/drawing/2014/main" xmlns="" id="{42D766D5-B4D7-40CD-8486-FAC36DF75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57226"/>
              </p:ext>
            </p:extLst>
          </p:nvPr>
        </p:nvGraphicFramePr>
        <p:xfrm>
          <a:off x="1085870" y="2101215"/>
          <a:ext cx="8886603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2151">
                  <a:extLst>
                    <a:ext uri="{9D8B030D-6E8A-4147-A177-3AD203B41FA5}">
                      <a16:colId xmlns:a16="http://schemas.microsoft.com/office/drawing/2014/main" xmlns="" val="189399208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778891828"/>
                    </a:ext>
                  </a:extLst>
                </a:gridCol>
                <a:gridCol w="3148068">
                  <a:extLst>
                    <a:ext uri="{9D8B030D-6E8A-4147-A177-3AD203B41FA5}">
                      <a16:colId xmlns:a16="http://schemas.microsoft.com/office/drawing/2014/main" xmlns="" val="563934586"/>
                    </a:ext>
                  </a:extLst>
                </a:gridCol>
              </a:tblGrid>
              <a:tr h="1714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Порядок заполнения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Пример заполнения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9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Указать, что заявитель обеспечивает занятость граждан, отнесенных к категориям социально уязвимых, и перечислить конкретные категории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занятости граждан, отнесенных к категориям социально уязвимых – инвалидов …..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3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проблема (потребность потребителя), на решение которой направлена деятельность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 трудности, с которыми сталкиваются граждане, отнесенные к категориям социально уязвимых,  на рынке труда, которые решает заявитель, обеспечивая им занятость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Необходимость создания особых условий труда для инвалидов и лиц с ограниченными возможностями здоровья, позволяющих им участвовать в трудовой деятельности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22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аудитория, на которую направлена деятельность социального предприятия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конкретные категории граждан, занятость которых обеспечивает заявитель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Пример: инвалиды по зрению…..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30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решения социальной проблемы, которые осуществляет социальное предприятие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конкретные меры, предпринимаемые заявителем для обеспечения занятости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Выделены отдельные участки производства, где могут трудиться работники без специальных навыков.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22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(товары, работы, услуги), предлагаемые потребителю социального предприятия (целевой аудитории)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Перечислить виды продукции, к производству которых заявитель привлекает граждан, отнесенных к категориям социально уязвимых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Пробки, крышки, колпачки…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390308"/>
                  </a:ext>
                </a:extLst>
              </a:tr>
            </a:tbl>
          </a:graphicData>
        </a:graphic>
      </p:graphicFrame>
      <p:pic>
        <p:nvPicPr>
          <p:cNvPr id="27" name="Google Shape;237;p8">
            <a:extLst>
              <a:ext uri="{FF2B5EF4-FFF2-40B4-BE49-F238E27FC236}">
                <a16:creationId xmlns:a16="http://schemas.microsoft.com/office/drawing/2014/main" xmlns="" id="{8F277E63-C53A-4CCA-96B7-6AEF758FB9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8;p8">
            <a:extLst>
              <a:ext uri="{FF2B5EF4-FFF2-40B4-BE49-F238E27FC236}">
                <a16:creationId xmlns:a16="http://schemas.microsoft.com/office/drawing/2014/main" xmlns="" id="{8694E4FD-CBF7-4B60-9DC6-EF4D5DC33F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9;p8">
            <a:extLst>
              <a:ext uri="{FF2B5EF4-FFF2-40B4-BE49-F238E27FC236}">
                <a16:creationId xmlns:a16="http://schemas.microsoft.com/office/drawing/2014/main" xmlns="" id="{315983EA-0844-4EC5-A44E-576CFBB40A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65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925890" y="5192673"/>
            <a:ext cx="2780101" cy="216855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9884"/>
            <a:ext cx="10801350" cy="240119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503670" y="5975999"/>
            <a:ext cx="767129" cy="8630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4FF3544-25E3-4497-8CD3-5CA096CBEB72}"/>
              </a:ext>
            </a:extLst>
          </p:cNvPr>
          <p:cNvCxnSpPr>
            <a:cxnSpLocks/>
          </p:cNvCxnSpPr>
          <p:nvPr/>
        </p:nvCxnSpPr>
        <p:spPr>
          <a:xfrm>
            <a:off x="652615" y="764704"/>
            <a:ext cx="9496121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4165390-7C4D-410A-8E7E-275F11BB6060}"/>
              </a:ext>
            </a:extLst>
          </p:cNvPr>
          <p:cNvCxnSpPr>
            <a:cxnSpLocks/>
          </p:cNvCxnSpPr>
          <p:nvPr/>
        </p:nvCxnSpPr>
        <p:spPr>
          <a:xfrm>
            <a:off x="907194" y="874730"/>
            <a:ext cx="50079" cy="5310805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5AB3D1-9AEF-49D6-8E33-5BB4798F98F2}"/>
              </a:ext>
            </a:extLst>
          </p:cNvPr>
          <p:cNvSpPr txBox="1"/>
          <p:nvPr/>
        </p:nvSpPr>
        <p:spPr>
          <a:xfrm>
            <a:off x="1064785" y="895287"/>
            <a:ext cx="88479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420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Сведения о численности и заработной плате работников (приложение 4 к порядку)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документ считается обязательным. Его непредставление - основание для отказа в признании социальным предприятием. 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 заполнения)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заполнения  и пример заполнения</a:t>
            </a:r>
          </a:p>
          <a:p>
            <a:r>
              <a:rPr lang="ru-RU" sz="1100" i="1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ООО «Социальный предприниматель» осуществляет производство СИЗ. ССЧ всех работников за год 8 человек (сумма выплат составила 1200000 руб.), ССЧ инвалидов за год – человека (сумма выплат – 450 000 руб.), ССЧ лиц пенсионного возраста за год – 3 человека (сумма выплат – 450 000 руб.).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83DF5-8D8F-43B6-9DE9-D4464CAFE9F7}"/>
              </a:ext>
            </a:extLst>
          </p:cNvPr>
          <p:cNvSpPr txBox="1"/>
          <p:nvPr/>
        </p:nvSpPr>
        <p:spPr>
          <a:xfrm>
            <a:off x="1053365" y="4948602"/>
            <a:ext cx="88407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Доля работников, отнесенных к категориям социально уязвимых, в общей среднесписочной численности работников (человек)</a:t>
            </a:r>
          </a:p>
          <a:p>
            <a:r>
              <a:rPr lang="ru-RU" sz="1100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 предшествующий календарный год, в процентах – 75% (6/8). Доля расходов на оплату труда таких работников – </a:t>
            </a:r>
            <a:endParaRPr lang="en-US" sz="1100" dirty="0">
              <a:solidFill>
                <a:srgbClr val="54200C"/>
              </a:solidFill>
              <a:highlight>
                <a:srgbClr val="FDEFE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54200C"/>
                </a:solidFill>
                <a:highlight>
                  <a:srgbClr val="FDEF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75% (900 000/1 200 000).</a:t>
            </a: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54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*ССЧ – среднесписочная численность работников, заполняется по данным табеля учета рабочего времени работников.</a:t>
            </a:r>
          </a:p>
          <a:p>
            <a:r>
              <a:rPr lang="ru-RU" sz="1100" dirty="0">
                <a:solidFill>
                  <a:srgbClr val="54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*ФОТ – фонд оплаты труда работников, заполняется по данным формы 2-НДФЛ или бухгалтерский регистр учета оплаты труда.</a:t>
            </a:r>
          </a:p>
        </p:txBody>
      </p:sp>
      <p:graphicFrame>
        <p:nvGraphicFramePr>
          <p:cNvPr id="24" name="Таблица 6">
            <a:extLst>
              <a:ext uri="{FF2B5EF4-FFF2-40B4-BE49-F238E27FC236}">
                <a16:creationId xmlns:a16="http://schemas.microsoft.com/office/drawing/2014/main" xmlns="" id="{16ACB247-A58E-455A-A181-235DAE472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51040"/>
              </p:ext>
            </p:extLst>
          </p:nvPr>
        </p:nvGraphicFramePr>
        <p:xfrm>
          <a:off x="1116674" y="2295114"/>
          <a:ext cx="8702997" cy="26114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4774">
                  <a:extLst>
                    <a:ext uri="{9D8B030D-6E8A-4147-A177-3AD203B41FA5}">
                      <a16:colId xmlns:a16="http://schemas.microsoft.com/office/drawing/2014/main" xmlns="" val="888058922"/>
                    </a:ext>
                  </a:extLst>
                </a:gridCol>
                <a:gridCol w="3588969">
                  <a:extLst>
                    <a:ext uri="{9D8B030D-6E8A-4147-A177-3AD203B41FA5}">
                      <a16:colId xmlns:a16="http://schemas.microsoft.com/office/drawing/2014/main" xmlns="" val="1880073037"/>
                    </a:ext>
                  </a:extLst>
                </a:gridCol>
                <a:gridCol w="2213506">
                  <a:extLst>
                    <a:ext uri="{9D8B030D-6E8A-4147-A177-3AD203B41FA5}">
                      <a16:colId xmlns:a16="http://schemas.microsoft.com/office/drawing/2014/main" xmlns="" val="2909607248"/>
                    </a:ext>
                  </a:extLst>
                </a:gridCol>
                <a:gridCol w="2175748">
                  <a:extLst>
                    <a:ext uri="{9D8B030D-6E8A-4147-A177-3AD203B41FA5}">
                      <a16:colId xmlns:a16="http://schemas.microsoft.com/office/drawing/2014/main" xmlns="" val="2630058819"/>
                    </a:ext>
                  </a:extLst>
                </a:gridCol>
              </a:tblGrid>
              <a:tr h="71078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*ССЧ за предшествующий календарный год, человек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*ФОТ за предшествующий календарный год, человек</a:t>
                      </a:r>
                    </a:p>
                  </a:txBody>
                  <a:tcPr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672497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работников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270702"/>
                  </a:ext>
                </a:extLst>
              </a:tr>
              <a:tr h="5386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Работники граждане, отнесенные к категориям социально уязвимых, в том числе: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92009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990528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 пенсионного возраста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5420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9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76358"/>
                  </a:ext>
                </a:extLst>
              </a:tr>
            </a:tbl>
          </a:graphicData>
        </a:graphic>
      </p:graphicFrame>
      <p:pic>
        <p:nvPicPr>
          <p:cNvPr id="28" name="Google Shape;237;p8">
            <a:extLst>
              <a:ext uri="{FF2B5EF4-FFF2-40B4-BE49-F238E27FC236}">
                <a16:creationId xmlns:a16="http://schemas.microsoft.com/office/drawing/2014/main" xmlns="" id="{56FC79C6-BC86-465E-B31C-BCB47CF7E5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1202" r="2482"/>
          <a:stretch/>
        </p:blipFill>
        <p:spPr>
          <a:xfrm>
            <a:off x="9073083" y="128251"/>
            <a:ext cx="112742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8;p8">
            <a:extLst>
              <a:ext uri="{FF2B5EF4-FFF2-40B4-BE49-F238E27FC236}">
                <a16:creationId xmlns:a16="http://schemas.microsoft.com/office/drawing/2014/main" xmlns="" id="{66C13BE3-3E12-4AF7-ADF3-549356976D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418" r="40844"/>
          <a:stretch/>
        </p:blipFill>
        <p:spPr>
          <a:xfrm>
            <a:off x="4861525" y="128250"/>
            <a:ext cx="129467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9;p8">
            <a:extLst>
              <a:ext uri="{FF2B5EF4-FFF2-40B4-BE49-F238E27FC236}">
                <a16:creationId xmlns:a16="http://schemas.microsoft.com/office/drawing/2014/main" xmlns="" id="{C13BEDF4-FC72-4D36-BDFD-D89226CC33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51" r="84849"/>
          <a:stretch/>
        </p:blipFill>
        <p:spPr>
          <a:xfrm>
            <a:off x="569588" y="128251"/>
            <a:ext cx="843002" cy="539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927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57724</TotalTime>
  <Words>6591</Words>
  <Application>Microsoft Office PowerPoint</Application>
  <PresentationFormat>Произвольный</PresentationFormat>
  <Paragraphs>1010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52" baseType="lpstr">
      <vt:lpstr>宋体</vt:lpstr>
      <vt:lpstr>Arial</vt:lpstr>
      <vt:lpstr>Arial Black</vt:lpstr>
      <vt:lpstr>Calibri</vt:lpstr>
      <vt:lpstr>Lucida Grande</vt:lpstr>
      <vt:lpstr>Stem</vt:lpstr>
      <vt:lpstr>Stem Medium</vt:lpstr>
      <vt:lpstr>Times New Roman</vt:lpstr>
      <vt:lpstr>Тема Минэк2016</vt:lpstr>
      <vt:lpstr>Шмуц-лист</vt:lpstr>
      <vt:lpstr>1_Внутренние страницы 2</vt:lpstr>
      <vt:lpstr>Минэко 2017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«Горячая линия» Государственного казенного учреждения Самарской области «Информационно-консалтинговое агентство Самарской области»  Юридическая поддержка - 89279004065 Экономическая поддержка -89279004066</vt:lpstr>
      <vt:lpstr>«Горячая линия» поддержки  предпринимателей - 8 800 300-63-63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User</cp:lastModifiedBy>
  <cp:revision>936</cp:revision>
  <cp:lastPrinted>2021-02-16T08:50:40Z</cp:lastPrinted>
  <dcterms:created xsi:type="dcterms:W3CDTF">2017-04-10T17:00:47Z</dcterms:created>
  <dcterms:modified xsi:type="dcterms:W3CDTF">2022-05-24T05:43:30Z</dcterms:modified>
</cp:coreProperties>
</file>